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56" r:id="rId2"/>
    <p:sldId id="317" r:id="rId3"/>
    <p:sldId id="318" r:id="rId4"/>
    <p:sldId id="257" r:id="rId5"/>
    <p:sldId id="306" r:id="rId6"/>
    <p:sldId id="307" r:id="rId7"/>
    <p:sldId id="308" r:id="rId8"/>
    <p:sldId id="309" r:id="rId9"/>
    <p:sldId id="258" r:id="rId10"/>
    <p:sldId id="311" r:id="rId11"/>
    <p:sldId id="263" r:id="rId12"/>
    <p:sldId id="264" r:id="rId13"/>
    <p:sldId id="265" r:id="rId14"/>
    <p:sldId id="266" r:id="rId15"/>
    <p:sldId id="312" r:id="rId16"/>
    <p:sldId id="259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329" r:id="rId27"/>
    <p:sldId id="332" r:id="rId28"/>
    <p:sldId id="319" r:id="rId29"/>
    <p:sldId id="320" r:id="rId30"/>
    <p:sldId id="276" r:id="rId31"/>
    <p:sldId id="277" r:id="rId32"/>
    <p:sldId id="278" r:id="rId33"/>
    <p:sldId id="280" r:id="rId34"/>
    <p:sldId id="281" r:id="rId35"/>
    <p:sldId id="279" r:id="rId36"/>
    <p:sldId id="282" r:id="rId37"/>
    <p:sldId id="283" r:id="rId38"/>
    <p:sldId id="284" r:id="rId39"/>
    <p:sldId id="285" r:id="rId40"/>
    <p:sldId id="321" r:id="rId41"/>
    <p:sldId id="286" r:id="rId42"/>
    <p:sldId id="287" r:id="rId43"/>
    <p:sldId id="288" r:id="rId44"/>
    <p:sldId id="289" r:id="rId45"/>
    <p:sldId id="290" r:id="rId46"/>
    <p:sldId id="313" r:id="rId47"/>
    <p:sldId id="315" r:id="rId48"/>
    <p:sldId id="316" r:id="rId49"/>
    <p:sldId id="314" r:id="rId50"/>
    <p:sldId id="327" r:id="rId51"/>
    <p:sldId id="292" r:id="rId52"/>
    <p:sldId id="293" r:id="rId53"/>
    <p:sldId id="322" r:id="rId54"/>
    <p:sldId id="323" r:id="rId55"/>
    <p:sldId id="326" r:id="rId56"/>
    <p:sldId id="330" r:id="rId57"/>
    <p:sldId id="331" r:id="rId58"/>
    <p:sldId id="294" r:id="rId59"/>
    <p:sldId id="295" r:id="rId60"/>
    <p:sldId id="328" r:id="rId61"/>
    <p:sldId id="296" r:id="rId62"/>
    <p:sldId id="297" r:id="rId63"/>
    <p:sldId id="298" r:id="rId64"/>
    <p:sldId id="299" r:id="rId65"/>
    <p:sldId id="300" r:id="rId66"/>
    <p:sldId id="301" r:id="rId67"/>
    <p:sldId id="302" r:id="rId68"/>
    <p:sldId id="303" r:id="rId69"/>
    <p:sldId id="304" r:id="rId70"/>
    <p:sldId id="305" r:id="rId71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clrMode="bw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1208" y="-10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handoutMaster" Target="handoutMasters/handoutMaster1.xml"/><Relationship Id="rId74" Type="http://schemas.openxmlformats.org/officeDocument/2006/relationships/printerSettings" Target="printerSettings/printerSettings1.bin"/><Relationship Id="rId75" Type="http://schemas.openxmlformats.org/officeDocument/2006/relationships/presProps" Target="presProps.xml"/><Relationship Id="rId76" Type="http://schemas.openxmlformats.org/officeDocument/2006/relationships/viewProps" Target="viewProps.xml"/><Relationship Id="rId77" Type="http://schemas.openxmlformats.org/officeDocument/2006/relationships/theme" Target="theme/theme1.xml"/><Relationship Id="rId78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BF0FD-910B-A240-9E83-02E43DBAE040}" type="datetimeFigureOut">
              <a:rPr lang="en-US" smtClean="0"/>
              <a:t>7/28/15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2F5C8-D254-334B-A2CD-FFDC64D9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12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82607592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faster and easier</a:t>
            </a:r>
            <a:r>
              <a:rPr lang="en-US" baseline="0" dirty="0" smtClean="0"/>
              <a:t> to get set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582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are design implications for mobile applications and mobile tools?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97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35% low income, 49% high income, rest no income reported</a:t>
            </a:r>
            <a:b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Mostly male (81%)</a:t>
            </a:r>
            <a:b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Low income users (58%) only had high school education whereas more high income had higher education degrees (61%)</a:t>
            </a:r>
            <a:b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58% of low income users had mobile broadband only compared to 35.2% of high income users</a:t>
            </a:r>
            <a:b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More high income users had fixed line broadband (64.8%) than low income (42%)</a:t>
            </a:r>
            <a:b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24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Median monthly</a:t>
            </a:r>
          </a:p>
          <a:p>
            <a:endParaRPr lang="en-US" sz="2400" dirty="0" smtClea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6075" lvl="0" algn="l">
              <a:defRPr sz="1800">
                <a:solidFill>
                  <a:srgbClr val="000000"/>
                </a:solidFill>
              </a:defRPr>
            </a:pPr>
            <a:r>
              <a:rPr lang="en-US" sz="2400" dirty="0" smtClean="0">
                <a:solidFill>
                  <a:schemeClr val="tx1"/>
                </a:solidFill>
              </a:rPr>
              <a:t>90% of </a:t>
            </a:r>
            <a:r>
              <a:rPr lang="en-US" sz="2400" dirty="0" err="1" smtClean="0">
                <a:solidFill>
                  <a:schemeClr val="tx1"/>
                </a:solidFill>
              </a:rPr>
              <a:t>MySpeedTest</a:t>
            </a:r>
            <a:r>
              <a:rPr lang="en-US" sz="2400" dirty="0" smtClean="0">
                <a:solidFill>
                  <a:schemeClr val="tx1"/>
                </a:solidFill>
              </a:rPr>
              <a:t> users had less than 100 MB per day</a:t>
            </a:r>
          </a:p>
          <a:p>
            <a:pPr marL="346075" lvl="0" algn="l">
              <a:defRPr sz="1800">
                <a:solidFill>
                  <a:srgbClr val="000000"/>
                </a:solidFill>
              </a:defRPr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346075" lvl="0" algn="l">
              <a:defRPr sz="1800">
                <a:solidFill>
                  <a:srgbClr val="000000"/>
                </a:solidFill>
              </a:defRPr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346075" lvl="0" algn="l">
              <a:defRPr sz="1800">
                <a:solidFill>
                  <a:srgbClr val="000000"/>
                </a:solidFill>
              </a:defRPr>
            </a:pPr>
            <a:r>
              <a:rPr lang="en-US" sz="2400" dirty="0" smtClean="0">
                <a:solidFill>
                  <a:schemeClr val="tx1"/>
                </a:solidFill>
              </a:rPr>
              <a:t>Only 15% less than 10 MB a day</a:t>
            </a:r>
          </a:p>
          <a:p>
            <a:pPr marL="346075" lvl="0" algn="l">
              <a:defRPr sz="1800">
                <a:solidFill>
                  <a:srgbClr val="000000"/>
                </a:solidFill>
              </a:defRPr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346075" lvl="0" algn="l">
              <a:defRPr sz="1800">
                <a:solidFill>
                  <a:srgbClr val="000000"/>
                </a:solidFill>
              </a:defRPr>
            </a:pPr>
            <a:r>
              <a:rPr lang="en-US" sz="2400" dirty="0" smtClean="0">
                <a:solidFill>
                  <a:srgbClr val="FFFFFF"/>
                </a:solidFill>
              </a:rPr>
              <a:t>Twice as much on </a:t>
            </a:r>
            <a:r>
              <a:rPr lang="en-US" sz="2400" dirty="0" err="1" smtClean="0">
                <a:solidFill>
                  <a:srgbClr val="FFFFFF"/>
                </a:solidFill>
              </a:rPr>
              <a:t>WiFi</a:t>
            </a:r>
            <a:r>
              <a:rPr lang="en-US" sz="2400" dirty="0" smtClean="0">
                <a:solidFill>
                  <a:srgbClr val="FFFFFF"/>
                </a:solidFill>
              </a:rPr>
              <a:t> than mobile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0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067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067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067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067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067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71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93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93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93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93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93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93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xmlns:p14="http://schemas.microsoft.com/office/powerpoint/2010/main" spd="med"/>
  <p:txStyles>
    <p:titleStyle>
      <a:lvl1pPr algn="ctr" defTabSz="584200">
        <a:defRPr sz="9300">
          <a:latin typeface="+mj-lt"/>
          <a:ea typeface="+mj-ea"/>
          <a:cs typeface="+mj-cs"/>
          <a:sym typeface="Helvetica"/>
        </a:defRPr>
      </a:lvl1pPr>
      <a:lvl2pPr indent="228600" algn="ctr" defTabSz="584200">
        <a:defRPr sz="9300">
          <a:latin typeface="+mj-lt"/>
          <a:ea typeface="+mj-ea"/>
          <a:cs typeface="+mj-cs"/>
          <a:sym typeface="Helvetica"/>
        </a:defRPr>
      </a:lvl2pPr>
      <a:lvl3pPr indent="457200" algn="ctr" defTabSz="584200">
        <a:defRPr sz="9300">
          <a:latin typeface="+mj-lt"/>
          <a:ea typeface="+mj-ea"/>
          <a:cs typeface="+mj-cs"/>
          <a:sym typeface="Helvetica"/>
        </a:defRPr>
      </a:lvl3pPr>
      <a:lvl4pPr indent="685800" algn="ctr" defTabSz="584200">
        <a:defRPr sz="9300">
          <a:latin typeface="+mj-lt"/>
          <a:ea typeface="+mj-ea"/>
          <a:cs typeface="+mj-cs"/>
          <a:sym typeface="Helvetica"/>
        </a:defRPr>
      </a:lvl4pPr>
      <a:lvl5pPr indent="914400" algn="ctr" defTabSz="584200">
        <a:defRPr sz="9300">
          <a:latin typeface="+mj-lt"/>
          <a:ea typeface="+mj-ea"/>
          <a:cs typeface="+mj-cs"/>
          <a:sym typeface="Helvetica"/>
        </a:defRPr>
      </a:lvl5pPr>
      <a:lvl6pPr indent="1143000" algn="ctr" defTabSz="584200">
        <a:defRPr sz="9300">
          <a:latin typeface="+mj-lt"/>
          <a:ea typeface="+mj-ea"/>
          <a:cs typeface="+mj-cs"/>
          <a:sym typeface="Helvetica"/>
        </a:defRPr>
      </a:lvl6pPr>
      <a:lvl7pPr indent="1371600" algn="ctr" defTabSz="584200">
        <a:defRPr sz="9300">
          <a:latin typeface="+mj-lt"/>
          <a:ea typeface="+mj-ea"/>
          <a:cs typeface="+mj-cs"/>
          <a:sym typeface="Helvetica"/>
        </a:defRPr>
      </a:lvl7pPr>
      <a:lvl8pPr indent="1600200" algn="ctr" defTabSz="584200">
        <a:defRPr sz="9300">
          <a:latin typeface="+mj-lt"/>
          <a:ea typeface="+mj-ea"/>
          <a:cs typeface="+mj-cs"/>
          <a:sym typeface="Helvetica"/>
        </a:defRPr>
      </a:lvl8pPr>
      <a:lvl9pPr indent="1828800" algn="ctr" defTabSz="584200">
        <a:defRPr sz="9300">
          <a:latin typeface="+mj-lt"/>
          <a:ea typeface="+mj-ea"/>
          <a:cs typeface="+mj-cs"/>
          <a:sym typeface="Helvetica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jpeg"/><Relationship Id="rId5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1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2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5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1190550" y="0"/>
            <a:ext cx="10464800" cy="3302000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txBody>
          <a:bodyPr>
            <a:normAutofit/>
          </a:bodyPr>
          <a:lstStyle>
            <a:lvl1pPr defTabSz="432308">
              <a:defRPr sz="6660" spc="199" baseline="4504">
                <a:solidFill>
                  <a:srgbClr val="FFFFFF"/>
                </a:solidFill>
              </a:defRPr>
            </a:lvl1pPr>
          </a:lstStyle>
          <a:p>
            <a:pPr lvl="0">
              <a:defRPr sz="1800" spc="0" baseline="0">
                <a:solidFill>
                  <a:srgbClr val="000000"/>
                </a:solidFill>
              </a:defRPr>
            </a:pPr>
            <a:r>
              <a:rPr sz="8800" spc="199" baseline="4504" dirty="0">
                <a:solidFill>
                  <a:srgbClr val="FFFFFF"/>
                </a:solidFill>
              </a:rPr>
              <a:t>A Mixed-Methods Study of Mobile </a:t>
            </a:r>
            <a:r>
              <a:rPr lang="en-US" sz="8800" spc="199" baseline="4504" dirty="0" smtClean="0">
                <a:solidFill>
                  <a:srgbClr val="FFFFFF"/>
                </a:solidFill>
              </a:rPr>
              <a:t>Users’ Data Usage Practices</a:t>
            </a:r>
            <a:r>
              <a:rPr sz="8800" spc="199" baseline="4504" dirty="0" smtClean="0">
                <a:solidFill>
                  <a:srgbClr val="FFFFFF"/>
                </a:solidFill>
              </a:rPr>
              <a:t> </a:t>
            </a:r>
            <a:r>
              <a:rPr sz="8800" spc="199" baseline="4504" dirty="0">
                <a:solidFill>
                  <a:srgbClr val="FFFFFF"/>
                </a:solidFill>
              </a:rPr>
              <a:t>in South Africa</a:t>
            </a:r>
          </a:p>
        </p:txBody>
      </p:sp>
      <p:sp>
        <p:nvSpPr>
          <p:cNvPr id="33" name="Shape 33"/>
          <p:cNvSpPr/>
          <p:nvPr/>
        </p:nvSpPr>
        <p:spPr>
          <a:xfrm>
            <a:off x="394996" y="6856024"/>
            <a:ext cx="12214808" cy="630942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 dirty="0">
                <a:solidFill>
                  <a:srgbClr val="FFFFFF"/>
                </a:solidFill>
                <a:ea typeface="+mj-ea"/>
                <a:cs typeface="+mj-cs"/>
                <a:sym typeface="Helvetica"/>
              </a:rPr>
              <a:t>Arunesh Mathur</a:t>
            </a:r>
            <a:r>
              <a:rPr sz="4100" dirty="0">
                <a:solidFill>
                  <a:srgbClr val="FFFFFF"/>
                </a:solidFill>
              </a:rPr>
              <a:t>, Brent Schlotfeldt, </a:t>
            </a:r>
            <a:r>
              <a:rPr sz="4100" b="1" dirty="0">
                <a:solidFill>
                  <a:srgbClr val="FFFFFF"/>
                </a:solidFill>
                <a:latin typeface="+mj-lt"/>
              </a:rPr>
              <a:t>Marshini </a:t>
            </a:r>
            <a:r>
              <a:rPr sz="4100" b="1" dirty="0" smtClean="0">
                <a:solidFill>
                  <a:srgbClr val="FFFFFF"/>
                </a:solidFill>
                <a:latin typeface="+mj-lt"/>
              </a:rPr>
              <a:t>Chetty</a:t>
            </a:r>
            <a:endParaRPr sz="4100" b="1" dirty="0">
              <a:solidFill>
                <a:srgbClr val="FFFFFF"/>
              </a:solidFill>
              <a:latin typeface="+mj-lt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9872920" y="7911133"/>
            <a:ext cx="1982529" cy="1606269"/>
            <a:chOff x="0" y="0"/>
            <a:chExt cx="1016109" cy="900853"/>
          </a:xfrm>
        </p:grpSpPr>
        <p:sp>
          <p:nvSpPr>
            <p:cNvPr id="34" name="Shape 34"/>
            <p:cNvSpPr/>
            <p:nvPr/>
          </p:nvSpPr>
          <p:spPr>
            <a:xfrm>
              <a:off x="0" y="0"/>
              <a:ext cx="1016110" cy="90085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pic>
          <p:nvPicPr>
            <p:cNvPr id="35" name="hcil.png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813" y="16185"/>
              <a:ext cx="868483" cy="868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" name="Picture 1" descr="389567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1300" y="3615267"/>
            <a:ext cx="2529950" cy="2529950"/>
          </a:xfrm>
          <a:prstGeom prst="rect">
            <a:avLst/>
          </a:prstGeom>
        </p:spPr>
      </p:pic>
      <p:pic>
        <p:nvPicPr>
          <p:cNvPr id="3" name="Picture 2" descr="720467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5602" y="3615267"/>
            <a:ext cx="2589021" cy="2536184"/>
          </a:xfrm>
          <a:prstGeom prst="rect">
            <a:avLst/>
          </a:prstGeom>
        </p:spPr>
      </p:pic>
      <p:pic>
        <p:nvPicPr>
          <p:cNvPr id="5" name="Picture 4" descr="arunesh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"/>
          <a:stretch/>
        </p:blipFill>
        <p:spPr>
          <a:xfrm>
            <a:off x="1921072" y="3615267"/>
            <a:ext cx="2775876" cy="2530013"/>
          </a:xfrm>
          <a:prstGeom prst="rect">
            <a:avLst/>
          </a:prstGeom>
        </p:spPr>
      </p:pic>
      <p:pic>
        <p:nvPicPr>
          <p:cNvPr id="14" name="Picture 13" descr="UMD-log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573" y="7939991"/>
            <a:ext cx="8518023" cy="157741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>
                <a:solidFill>
                  <a:schemeClr val="tx1"/>
                </a:solidFill>
                <a:latin typeface="+mn-lt"/>
              </a:rPr>
              <a:t>I </a:t>
            </a:r>
            <a:r>
              <a:rPr lang="en-US" sz="6600" b="1" dirty="0">
                <a:solidFill>
                  <a:srgbClr val="BC8027"/>
                </a:solidFill>
              </a:rPr>
              <a:t>study</a:t>
            </a:r>
            <a:r>
              <a:rPr lang="en-US" sz="66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6600" b="1" dirty="0">
                <a:solidFill>
                  <a:schemeClr val="tx1"/>
                </a:solidFill>
                <a:latin typeface="+mn-lt"/>
              </a:rPr>
              <a:t>how people use the Internet </a:t>
            </a:r>
            <a:r>
              <a:rPr lang="en-US" sz="6600" dirty="0">
                <a:solidFill>
                  <a:schemeClr val="tx1"/>
                </a:solidFill>
                <a:latin typeface="+mn-lt"/>
              </a:rPr>
              <a:t>and </a:t>
            </a:r>
            <a:r>
              <a:rPr lang="en-US" sz="6600" b="1" dirty="0">
                <a:solidFill>
                  <a:schemeClr val="accent4"/>
                </a:solidFill>
              </a:rPr>
              <a:t>create</a:t>
            </a:r>
            <a:r>
              <a:rPr lang="en-US" sz="6600" b="1" dirty="0">
                <a:solidFill>
                  <a:schemeClr val="accent4"/>
                </a:solidFill>
                <a:latin typeface="+mn-lt"/>
              </a:rPr>
              <a:t> </a:t>
            </a:r>
            <a:r>
              <a:rPr lang="en-US" sz="6600" b="1" dirty="0">
                <a:solidFill>
                  <a:schemeClr val="tx1"/>
                </a:solidFill>
                <a:latin typeface="+mn-lt"/>
              </a:rPr>
              <a:t>tools to help them manage </a:t>
            </a:r>
            <a:r>
              <a:rPr lang="en-US" sz="6600" dirty="0">
                <a:solidFill>
                  <a:schemeClr val="tx1"/>
                </a:solidFill>
                <a:latin typeface="+mn-lt"/>
              </a:rPr>
              <a:t>different aspects of their </a:t>
            </a:r>
            <a:r>
              <a:rPr lang="en-US" sz="6600" b="1" dirty="0">
                <a:solidFill>
                  <a:schemeClr val="accent4"/>
                </a:solidFill>
              </a:rPr>
              <a:t>Internet</a:t>
            </a:r>
            <a:r>
              <a:rPr lang="en-US" sz="6600" dirty="0">
                <a:solidFill>
                  <a:schemeClr val="accent4"/>
                </a:solidFill>
              </a:rPr>
              <a:t> </a:t>
            </a:r>
            <a:r>
              <a:rPr lang="en-US" sz="6600" b="1" dirty="0">
                <a:solidFill>
                  <a:schemeClr val="tx1"/>
                </a:solidFill>
                <a:latin typeface="+mn-lt"/>
              </a:rPr>
              <a:t>experience</a:t>
            </a:r>
            <a:r>
              <a:rPr lang="en-US" sz="6600" dirty="0">
                <a:solidFill>
                  <a:schemeClr val="tx1"/>
                </a:solidFill>
                <a:latin typeface="+mn-lt"/>
              </a:rPr>
              <a:t>. </a:t>
            </a:r>
            <a:br>
              <a:rPr lang="en-US" sz="6600" dirty="0">
                <a:solidFill>
                  <a:schemeClr val="tx1"/>
                </a:solidFill>
                <a:latin typeface="+mn-lt"/>
              </a:rPr>
            </a:br>
            <a:endParaRPr lang="en-US" sz="6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589440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9226069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7369" y="2643985"/>
            <a:ext cx="3561503" cy="35615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770441" y="2235170"/>
            <a:ext cx="65024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b="1" dirty="0" smtClean="0">
                <a:solidFill>
                  <a:schemeClr val="accent4"/>
                </a:solidFill>
                <a:latin typeface="+mj-lt"/>
              </a:rPr>
              <a:t>Internet Performance</a:t>
            </a:r>
          </a:p>
          <a:p>
            <a:endParaRPr lang="en-US" sz="4400" b="1" dirty="0" smtClean="0">
              <a:solidFill>
                <a:schemeClr val="accent4"/>
              </a:solidFill>
              <a:latin typeface="+mj-lt"/>
            </a:endParaRPr>
          </a:p>
          <a:p>
            <a:r>
              <a:rPr lang="en-US" sz="4400" b="1" dirty="0" smtClean="0">
                <a:solidFill>
                  <a:schemeClr val="accent4"/>
                </a:solidFill>
                <a:latin typeface="+mj-lt"/>
              </a:rPr>
              <a:t>Internet Data Management</a:t>
            </a:r>
          </a:p>
          <a:p>
            <a:endParaRPr lang="en-US" sz="4400" b="1" dirty="0" smtClean="0">
              <a:solidFill>
                <a:schemeClr val="accent4"/>
              </a:solidFill>
              <a:latin typeface="+mj-lt"/>
            </a:endParaRPr>
          </a:p>
          <a:p>
            <a:r>
              <a:rPr lang="en-US" sz="4400" b="1" dirty="0" smtClean="0">
                <a:solidFill>
                  <a:schemeClr val="accent4"/>
                </a:solidFill>
                <a:latin typeface="+mj-lt"/>
              </a:rPr>
              <a:t>Usable Security Online</a:t>
            </a:r>
          </a:p>
          <a:p>
            <a:endParaRPr lang="en-US" sz="4400" b="1" dirty="0" smtClean="0">
              <a:solidFill>
                <a:schemeClr val="accent4"/>
              </a:solidFill>
              <a:latin typeface="+mj-lt"/>
            </a:endParaRPr>
          </a:p>
          <a:p>
            <a:r>
              <a:rPr lang="en-US" sz="4400" b="1" dirty="0" smtClean="0">
                <a:solidFill>
                  <a:schemeClr val="accent4"/>
                </a:solidFill>
                <a:latin typeface="+mj-lt"/>
              </a:rPr>
              <a:t>Internet Constraints</a:t>
            </a:r>
            <a:endParaRPr lang="en-US" sz="4400" b="1" dirty="0">
              <a:solidFill>
                <a:schemeClr val="accent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465048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1492091" y="2402441"/>
            <a:ext cx="10020618" cy="4948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6400" dirty="0" smtClean="0">
                <a:solidFill>
                  <a:srgbClr val="FFFFFF"/>
                </a:solidFill>
              </a:rPr>
              <a:t>Are you checking email on your smart phone right now or still </a:t>
            </a:r>
            <a:r>
              <a:rPr lang="en-US" sz="6400" b="1" dirty="0" smtClean="0">
                <a:solidFill>
                  <a:schemeClr val="accent4"/>
                </a:solidFill>
                <a:latin typeface="+mj-lt"/>
              </a:rPr>
              <a:t>listening</a:t>
            </a:r>
            <a:r>
              <a:rPr lang="en-US" sz="6400" dirty="0" smtClean="0">
                <a:solidFill>
                  <a:srgbClr val="FFFFFF"/>
                </a:solidFill>
              </a:rPr>
              <a:t> to this talk?</a:t>
            </a:r>
            <a:endParaRPr sz="6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6181811"/>
            <a:ext cx="10464800" cy="33020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Mobile broadband is </a:t>
            </a:r>
            <a:r>
              <a:rPr lang="en-US" sz="4000" b="1" dirty="0" smtClean="0">
                <a:solidFill>
                  <a:srgbClr val="BC8027"/>
                </a:solidFill>
              </a:rPr>
              <a:t>most dynamic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market segment; globally mobile broadband penetration reaches </a:t>
            </a:r>
            <a:r>
              <a:rPr lang="en-US" sz="4000" b="1" dirty="0" smtClean="0">
                <a:solidFill>
                  <a:srgbClr val="BC8027"/>
                </a:solidFill>
              </a:rPr>
              <a:t>47%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 in 2015, </a:t>
            </a:r>
            <a:br>
              <a:rPr lang="en-US" sz="4000" dirty="0" smtClean="0">
                <a:solidFill>
                  <a:srgbClr val="FFFFFF"/>
                </a:solidFill>
                <a:latin typeface="+mn-lt"/>
              </a:rPr>
            </a:b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a value that has increased 12 times since 2007 </a:t>
            </a:r>
            <a:r>
              <a:rPr lang="en-US" sz="2000" dirty="0" smtClean="0">
                <a:solidFill>
                  <a:srgbClr val="FFFFFF"/>
                </a:solidFill>
                <a:latin typeface="+mn-lt"/>
              </a:rPr>
              <a:t>(Source: ITU ICT Facts and Figures 2015)</a:t>
            </a:r>
            <a:endParaRPr lang="en-US" sz="20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02" y="365748"/>
            <a:ext cx="11107374" cy="572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168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47116" y="685362"/>
            <a:ext cx="6652330" cy="60270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" name="Picture 2" descr="africa-outline-m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573" y="1028035"/>
            <a:ext cx="4848242" cy="535102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11100" y="7000459"/>
            <a:ext cx="1060341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Africa has </a:t>
            </a:r>
            <a:r>
              <a:rPr lang="en-US" b="1" dirty="0" smtClean="0">
                <a:solidFill>
                  <a:srgbClr val="BC8027"/>
                </a:solidFill>
                <a:latin typeface="+mj-lt"/>
              </a:rPr>
              <a:t>35</a:t>
            </a:r>
            <a:r>
              <a:rPr lang="en-US" dirty="0" smtClean="0">
                <a:solidFill>
                  <a:srgbClr val="BC8027"/>
                </a:solidFill>
                <a:latin typeface="+mj-lt"/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times</a:t>
            </a:r>
            <a:r>
              <a:rPr lang="en-US" dirty="0" smtClean="0">
                <a:solidFill>
                  <a:srgbClr val="BC8027"/>
                </a:solidFill>
                <a:latin typeface="+mj-lt"/>
              </a:rPr>
              <a:t> </a:t>
            </a:r>
            <a:r>
              <a:rPr lang="en-US" dirty="0" smtClean="0"/>
              <a:t>as many mobile broadband subscriptions per 100 inhabitants </a:t>
            </a:r>
            <a:r>
              <a:rPr lang="en-US" dirty="0" err="1" smtClean="0"/>
              <a:t>vs</a:t>
            </a:r>
            <a:r>
              <a:rPr lang="en-US" dirty="0" smtClean="0"/>
              <a:t> fixed broadband subscriptions </a:t>
            </a:r>
            <a:r>
              <a:rPr lang="en-US" sz="1800" dirty="0" smtClean="0"/>
              <a:t>(</a:t>
            </a:r>
            <a:r>
              <a:rPr lang="en-US" sz="1800" dirty="0"/>
              <a:t>Source: ITU ICT Facts and Figures 2015)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98470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2228" y="1997772"/>
            <a:ext cx="12195929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solidFill>
                  <a:schemeClr val="tx1"/>
                </a:solidFill>
                <a:latin typeface="+mn-lt"/>
              </a:rPr>
              <a:t>Globally, mobile data usage is predicted to increase </a:t>
            </a:r>
            <a:r>
              <a:rPr lang="en-US" sz="6000" b="1" dirty="0" smtClean="0">
                <a:solidFill>
                  <a:srgbClr val="BC8027"/>
                </a:solidFill>
              </a:rPr>
              <a:t>tenfold</a:t>
            </a:r>
            <a:r>
              <a:rPr lang="en-US" sz="6000" dirty="0" smtClean="0">
                <a:solidFill>
                  <a:srgbClr val="FFFF00"/>
                </a:solidFill>
              </a:rPr>
              <a:t> </a:t>
            </a:r>
            <a:r>
              <a:rPr lang="en-US" sz="6000" dirty="0" smtClean="0">
                <a:solidFill>
                  <a:schemeClr val="tx1"/>
                </a:solidFill>
                <a:latin typeface="+mn-lt"/>
              </a:rPr>
              <a:t>by 2019 </a:t>
            </a:r>
            <a:br>
              <a:rPr lang="en-US" sz="6000" dirty="0" smtClean="0">
                <a:solidFill>
                  <a:schemeClr val="tx1"/>
                </a:solidFill>
                <a:latin typeface="+mn-lt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Source: 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Cisco Visual Networking Index: Global Mobile Data Forecast Update 2014-2019)</a:t>
            </a:r>
            <a:endParaRPr lang="en-US" sz="115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496794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7237788632_b760d9db1d_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971" y="907078"/>
            <a:ext cx="10880574" cy="72593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67568" y="7774247"/>
            <a:ext cx="328897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1800" dirty="0" smtClean="0"/>
              <a:t>Image from Flickr: @</a:t>
            </a:r>
            <a:r>
              <a:rPr lang="en-US" sz="1800" dirty="0" err="1" smtClean="0"/>
              <a:t>quinnanya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019918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Screen Shot 2015-05-20 at 3.16.16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3243" y="0"/>
            <a:ext cx="9738314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hape 44"/>
          <p:cNvSpPr/>
          <p:nvPr/>
        </p:nvSpPr>
        <p:spPr>
          <a:xfrm>
            <a:off x="2986487" y="3248205"/>
            <a:ext cx="6235614" cy="5642602"/>
          </a:xfrm>
          <a:prstGeom prst="roundRect">
            <a:avLst>
              <a:gd name="adj" fmla="val 15000"/>
            </a:avLst>
          </a:prstGeom>
          <a:blipFill>
            <a:blip r:embed="rId3"/>
          </a:blip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3364924" y="3326507"/>
            <a:ext cx="5746505" cy="548599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z="45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4500" dirty="0"/>
              <a:t>You have used </a:t>
            </a:r>
            <a:r>
              <a:rPr lang="en-US" sz="4500" dirty="0" smtClean="0"/>
              <a:t>your 1GB of mobile data. Your Internet speeds will be slower until </a:t>
            </a:r>
            <a:r>
              <a:rPr sz="4500" dirty="0" smtClean="0"/>
              <a:t>until </a:t>
            </a:r>
            <a:r>
              <a:rPr sz="4500" dirty="0"/>
              <a:t>your next billing cycle </a:t>
            </a:r>
            <a:r>
              <a:rPr sz="4500" dirty="0" smtClean="0"/>
              <a:t>starts</a:t>
            </a:r>
            <a:r>
              <a:rPr lang="en-US" sz="4500" dirty="0" smtClean="0"/>
              <a:t> and you will be charged at a higher billing rate</a:t>
            </a:r>
            <a:r>
              <a:rPr sz="4500" dirty="0" smtClean="0"/>
              <a:t>.</a:t>
            </a:r>
            <a:endParaRPr sz="4500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98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1623123" y="2363006"/>
            <a:ext cx="9758554" cy="502758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578358">
              <a:defRPr sz="1800"/>
            </a:pPr>
            <a:r>
              <a:rPr sz="9801" dirty="0">
                <a:solidFill>
                  <a:srgbClr val="DCDEE0"/>
                </a:solidFill>
              </a:rPr>
              <a:t>Research Goal</a:t>
            </a:r>
          </a:p>
          <a:p>
            <a:pPr lvl="0" algn="l" defTabSz="578358">
              <a:defRPr sz="1800"/>
            </a:pPr>
            <a:r>
              <a:rPr lang="en-US" sz="6930" dirty="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rPr>
              <a:t>Determine h</a:t>
            </a:r>
            <a:r>
              <a:rPr sz="6930" dirty="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rPr>
              <a:t>ow </a:t>
            </a:r>
            <a:r>
              <a:rPr sz="693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Helvetica Light"/>
              </a:rPr>
              <a:t>users</a:t>
            </a:r>
            <a:r>
              <a:rPr sz="693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sz="6930" b="1" dirty="0">
                <a:solidFill>
                  <a:srgbClr val="BC8027"/>
                </a:solidFill>
              </a:rPr>
              <a:t>manage</a:t>
            </a:r>
            <a:r>
              <a:rPr sz="6930" dirty="0">
                <a:solidFill>
                  <a:srgbClr val="BC8027"/>
                </a:solid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sz="693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rPr>
              <a:t>and </a:t>
            </a:r>
            <a:r>
              <a:rPr sz="6930" b="1" dirty="0">
                <a:solidFill>
                  <a:srgbClr val="BC8027"/>
                </a:solidFill>
              </a:rPr>
              <a:t>control</a:t>
            </a:r>
            <a:r>
              <a:rPr sz="693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rPr>
              <a:t> different aspects of </a:t>
            </a:r>
            <a:r>
              <a:rPr sz="6930" b="1" dirty="0">
                <a:solidFill>
                  <a:srgbClr val="BC8027"/>
                </a:solidFill>
              </a:rPr>
              <a:t>mobile</a:t>
            </a:r>
            <a:r>
              <a:rPr sz="693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sz="6930" dirty="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rPr>
              <a:t>data</a:t>
            </a:r>
            <a:r>
              <a:rPr lang="en-US" sz="6930" dirty="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rPr>
              <a:t> and find design </a:t>
            </a:r>
            <a:r>
              <a:rPr lang="en-US" sz="6930" b="1" dirty="0" smtClean="0">
                <a:solidFill>
                  <a:srgbClr val="BC8027"/>
                </a:solidFill>
                <a:ea typeface="+mn-ea"/>
                <a:cs typeface="+mn-cs"/>
                <a:sym typeface="Helvetica Light"/>
              </a:rPr>
              <a:t>implications</a:t>
            </a:r>
            <a:r>
              <a:rPr lang="en-US" sz="6930" dirty="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rPr>
              <a:t> for mobile data applications and data monitoring tools</a:t>
            </a:r>
            <a:endParaRPr sz="6930" dirty="0">
              <a:solidFill>
                <a:srgbClr val="FFFFFF"/>
              </a:solidFill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1625246" y="5476452"/>
            <a:ext cx="4453800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Less</a:t>
            </a:r>
            <a:r>
              <a:rPr sz="4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 unlimited data</a:t>
            </a:r>
          </a:p>
        </p:txBody>
      </p:sp>
      <p:sp>
        <p:nvSpPr>
          <p:cNvPr id="61" name="Shape 61"/>
          <p:cNvSpPr/>
          <p:nvPr/>
        </p:nvSpPr>
        <p:spPr>
          <a:xfrm rot="16200000" flipH="1">
            <a:off x="2837079" y="3365418"/>
            <a:ext cx="2284134" cy="1906028"/>
          </a:xfrm>
          <a:prstGeom prst="rightArrow">
            <a:avLst>
              <a:gd name="adj1" fmla="val 38469"/>
              <a:gd name="adj2" fmla="val 67710"/>
            </a:avLst>
          </a:prstGeom>
          <a:solidFill>
            <a:srgbClr val="D29F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/>
        </p:nvSpPr>
        <p:spPr>
          <a:xfrm rot="5400000" flipH="1">
            <a:off x="8254075" y="3365418"/>
            <a:ext cx="2284134" cy="1906028"/>
          </a:xfrm>
          <a:prstGeom prst="rightArrow">
            <a:avLst>
              <a:gd name="adj1" fmla="val 38469"/>
              <a:gd name="adj2" fmla="val 67710"/>
            </a:avLst>
          </a:prstGeom>
          <a:solidFill>
            <a:srgbClr val="97181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D45954"/>
                </a:solidFill>
              </a:defRPr>
            </a:pPr>
            <a:endParaRPr/>
          </a:p>
        </p:txBody>
      </p:sp>
      <p:sp>
        <p:nvSpPr>
          <p:cNvPr id="64" name="Shape 64"/>
          <p:cNvSpPr/>
          <p:nvPr/>
        </p:nvSpPr>
        <p:spPr>
          <a:xfrm>
            <a:off x="1625246" y="5476452"/>
            <a:ext cx="4453800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 b="1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Less</a:t>
            </a:r>
            <a:r>
              <a:rPr sz="46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 unlimited data</a:t>
            </a:r>
          </a:p>
        </p:txBody>
      </p:sp>
      <p:sp>
        <p:nvSpPr>
          <p:cNvPr id="65" name="Shape 65"/>
          <p:cNvSpPr/>
          <p:nvPr/>
        </p:nvSpPr>
        <p:spPr>
          <a:xfrm rot="16200000" flipH="1">
            <a:off x="2837079" y="3365418"/>
            <a:ext cx="2284134" cy="1906028"/>
          </a:xfrm>
          <a:prstGeom prst="rightArrow">
            <a:avLst>
              <a:gd name="adj1" fmla="val 38469"/>
              <a:gd name="adj2" fmla="val 67710"/>
            </a:avLst>
          </a:prstGeom>
          <a:solidFill>
            <a:srgbClr val="D29F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7878064" y="5476452"/>
            <a:ext cx="3036156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High</a:t>
            </a:r>
            <a:r>
              <a:rPr sz="4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 data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costs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805710" y="-1304915"/>
            <a:ext cx="6599994" cy="5329609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035955" y="-1457315"/>
            <a:ext cx="6599994" cy="5329609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5710" y="2543161"/>
            <a:ext cx="15198747" cy="8584478"/>
          </a:xfrm>
          <a:prstGeom prst="rect">
            <a:avLst/>
          </a:prstGeom>
        </p:spPr>
      </p:pic>
      <p:pic>
        <p:nvPicPr>
          <p:cNvPr id="2" name="Picture 1" descr="providers.jpe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4575" y="0"/>
            <a:ext cx="7568958" cy="3300984"/>
          </a:xfrm>
          <a:prstGeom prst="rect">
            <a:avLst/>
          </a:prstGeom>
        </p:spPr>
      </p:pic>
      <p:pic>
        <p:nvPicPr>
          <p:cNvPr id="6" name="Picture 5" descr="pocm01-90087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862" y="4475878"/>
            <a:ext cx="3018925" cy="301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9027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27"/>
          <p:cNvSpPr/>
          <p:nvPr/>
        </p:nvSpPr>
        <p:spPr>
          <a:xfrm>
            <a:off x="5983030" y="9406389"/>
            <a:ext cx="705222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500" dirty="0" smtClean="0">
                <a:solidFill>
                  <a:srgbClr val="FFFFFF"/>
                </a:solidFill>
              </a:rPr>
              <a:t>I’m confused </a:t>
            </a:r>
            <a:r>
              <a:rPr lang="en-US" sz="1500" i="1" dirty="0" smtClean="0">
                <a:solidFill>
                  <a:srgbClr val="FFFFFF"/>
                </a:solidFill>
              </a:rPr>
              <a:t>–</a:t>
            </a:r>
            <a:r>
              <a:rPr sz="1500" i="1" dirty="0" smtClean="0">
                <a:solidFill>
                  <a:srgbClr val="FFFFFF"/>
                </a:solidFill>
              </a:rPr>
              <a:t> </a:t>
            </a:r>
            <a:r>
              <a:rPr lang="en-US" sz="1500" i="1" dirty="0" smtClean="0">
                <a:solidFill>
                  <a:srgbClr val="FFFFFF"/>
                </a:solidFill>
              </a:rPr>
              <a:t>Brian Moore</a:t>
            </a:r>
            <a:r>
              <a:rPr sz="1500" i="1" dirty="0" smtClean="0">
                <a:solidFill>
                  <a:srgbClr val="FFFFFF"/>
                </a:solidFill>
              </a:rPr>
              <a:t> </a:t>
            </a:r>
            <a:r>
              <a:rPr sz="1500" dirty="0" smtClean="0">
                <a:solidFill>
                  <a:srgbClr val="FFFFFF"/>
                </a:solidFill>
              </a:rPr>
              <a:t>(</a:t>
            </a:r>
            <a:r>
              <a:rPr lang="en-US" sz="1500" dirty="0">
                <a:solidFill>
                  <a:schemeClr val="tx1"/>
                </a:solidFill>
              </a:rPr>
              <a:t>https://</a:t>
            </a:r>
            <a:r>
              <a:rPr lang="en-US" sz="1500" dirty="0" err="1">
                <a:solidFill>
                  <a:schemeClr val="tx1"/>
                </a:solidFill>
              </a:rPr>
              <a:t>www.flickr.com</a:t>
            </a:r>
            <a:r>
              <a:rPr lang="en-US" sz="1500" dirty="0">
                <a:solidFill>
                  <a:schemeClr val="tx1"/>
                </a:solidFill>
              </a:rPr>
              <a:t>/photos/</a:t>
            </a:r>
            <a:r>
              <a:rPr lang="en-US" sz="1500" dirty="0" err="1">
                <a:solidFill>
                  <a:schemeClr val="tx1"/>
                </a:solidFill>
              </a:rPr>
              <a:t>doctabu</a:t>
            </a:r>
            <a:r>
              <a:rPr lang="en-US" sz="1500" dirty="0">
                <a:solidFill>
                  <a:schemeClr val="tx1"/>
                </a:solidFill>
              </a:rPr>
              <a:t>/342220423/</a:t>
            </a:r>
            <a:r>
              <a:rPr sz="1500" dirty="0" smtClean="0">
                <a:solidFill>
                  <a:srgbClr val="FFFFFF"/>
                </a:solidFill>
              </a:rPr>
              <a:t>)</a:t>
            </a:r>
            <a:r>
              <a:rPr sz="1500" i="1" dirty="0" smtClean="0">
                <a:solidFill>
                  <a:srgbClr val="FFFFFF"/>
                </a:solidFill>
              </a:rPr>
              <a:t> </a:t>
            </a:r>
            <a:endParaRPr sz="15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Research Questions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Research Questions</a:t>
            </a:r>
          </a:p>
        </p:txBody>
      </p:sp>
      <p:sp>
        <p:nvSpPr>
          <p:cNvPr id="71" name="Shape 71"/>
          <p:cNvSpPr/>
          <p:nvPr/>
        </p:nvSpPr>
        <p:spPr>
          <a:xfrm>
            <a:off x="2408334" y="1966512"/>
            <a:ext cx="10184364" cy="71120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Q1:</a:t>
            </a:r>
            <a:r>
              <a:rPr sz="5000" dirty="0">
                <a:solidFill>
                  <a:srgbClr val="FFFFFF"/>
                </a:solidFill>
              </a:rPr>
              <a:t> How does the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cost</a:t>
            </a:r>
            <a:r>
              <a:rPr sz="5000" dirty="0">
                <a:solidFill>
                  <a:srgbClr val="FFFFFF"/>
                </a:solidFill>
              </a:rPr>
              <a:t> of mobile data affect usage?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/>
              <a:t>Q2: Do users </a:t>
            </a:r>
            <a:r>
              <a:rPr sz="5000" b="1" dirty="0">
                <a:latin typeface="+mj-lt"/>
                <a:ea typeface="+mj-ea"/>
                <a:cs typeface="+mj-cs"/>
                <a:sym typeface="Helvetica"/>
              </a:rPr>
              <a:t>know</a:t>
            </a:r>
            <a:r>
              <a:rPr sz="5000" dirty="0"/>
              <a:t> which apps consume most data on their mobile phones?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/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/>
              <a:t>Q3: How and using what </a:t>
            </a:r>
            <a:r>
              <a:rPr sz="5000" b="1" dirty="0">
                <a:latin typeface="+mj-lt"/>
                <a:ea typeface="+mj-ea"/>
                <a:cs typeface="+mj-cs"/>
                <a:sym typeface="Helvetica"/>
              </a:rPr>
              <a:t>tools</a:t>
            </a:r>
            <a:r>
              <a:rPr sz="5000" dirty="0"/>
              <a:t> do users track mobile data?</a:t>
            </a:r>
          </a:p>
        </p:txBody>
      </p:sp>
      <p:pic>
        <p:nvPicPr>
          <p:cNvPr id="72" name="money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07" y="2192837"/>
            <a:ext cx="1542287" cy="15422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Research Questions</a:t>
            </a:r>
          </a:p>
        </p:txBody>
      </p:sp>
      <p:sp>
        <p:nvSpPr>
          <p:cNvPr id="75" name="Shape 75"/>
          <p:cNvSpPr/>
          <p:nvPr/>
        </p:nvSpPr>
        <p:spPr>
          <a:xfrm>
            <a:off x="2408334" y="1966512"/>
            <a:ext cx="10184364" cy="71120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Q1:</a:t>
            </a:r>
            <a:r>
              <a:rPr sz="5000" dirty="0">
                <a:solidFill>
                  <a:srgbClr val="FFFFFF"/>
                </a:solidFill>
              </a:rPr>
              <a:t> How does the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cost</a:t>
            </a:r>
            <a:r>
              <a:rPr sz="5000" dirty="0">
                <a:solidFill>
                  <a:srgbClr val="FFFFFF"/>
                </a:solidFill>
              </a:rPr>
              <a:t> of mobile data affect usage?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Q2:</a:t>
            </a:r>
            <a:r>
              <a:rPr sz="5000" dirty="0">
                <a:solidFill>
                  <a:srgbClr val="FFFFFF"/>
                </a:solidFill>
              </a:rPr>
              <a:t> Do users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know</a:t>
            </a:r>
            <a:r>
              <a:rPr sz="5000" dirty="0">
                <a:solidFill>
                  <a:srgbClr val="FFFFFF"/>
                </a:solidFill>
              </a:rPr>
              <a:t> which apps consume most mobile data on their mobile phones?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/>
              <a:t>Q3: How and using what </a:t>
            </a:r>
            <a:r>
              <a:rPr sz="5000" b="1" dirty="0">
                <a:latin typeface="+mj-lt"/>
                <a:ea typeface="+mj-ea"/>
                <a:cs typeface="+mj-cs"/>
                <a:sym typeface="Helvetica"/>
              </a:rPr>
              <a:t>tools</a:t>
            </a:r>
            <a:r>
              <a:rPr sz="5000" dirty="0"/>
              <a:t> do users track mobile data?</a:t>
            </a:r>
          </a:p>
        </p:txBody>
      </p:sp>
      <p:pic>
        <p:nvPicPr>
          <p:cNvPr id="76" name="money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07" y="2192837"/>
            <a:ext cx="1542287" cy="1542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77" name="knowledge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4754162"/>
            <a:ext cx="1536701" cy="1536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Research Questions</a:t>
            </a:r>
          </a:p>
        </p:txBody>
      </p:sp>
      <p:sp>
        <p:nvSpPr>
          <p:cNvPr id="80" name="Shape 80"/>
          <p:cNvSpPr/>
          <p:nvPr/>
        </p:nvSpPr>
        <p:spPr>
          <a:xfrm>
            <a:off x="2408334" y="1966512"/>
            <a:ext cx="10184364" cy="71120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Q1:</a:t>
            </a:r>
            <a:r>
              <a:rPr sz="5000" dirty="0">
                <a:solidFill>
                  <a:srgbClr val="FFFFFF"/>
                </a:solidFill>
              </a:rPr>
              <a:t> How does the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cost</a:t>
            </a:r>
            <a:r>
              <a:rPr sz="5000" dirty="0">
                <a:solidFill>
                  <a:srgbClr val="FFFFFF"/>
                </a:solidFill>
              </a:rPr>
              <a:t> of mobile data affect usage?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Q2:</a:t>
            </a:r>
            <a:r>
              <a:rPr sz="5000" dirty="0">
                <a:solidFill>
                  <a:srgbClr val="FFFFFF"/>
                </a:solidFill>
              </a:rPr>
              <a:t> Do users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know</a:t>
            </a:r>
            <a:r>
              <a:rPr sz="5000" dirty="0">
                <a:solidFill>
                  <a:srgbClr val="FFFFFF"/>
                </a:solidFill>
              </a:rPr>
              <a:t> which apps consume most mobile data on their mobile phones?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Q3:</a:t>
            </a:r>
            <a:r>
              <a:rPr sz="5000" dirty="0">
                <a:solidFill>
                  <a:srgbClr val="FFFFFF"/>
                </a:solidFill>
              </a:rPr>
              <a:t> What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tools</a:t>
            </a:r>
            <a:r>
              <a:rPr sz="5000" dirty="0">
                <a:solidFill>
                  <a:srgbClr val="FFFFFF"/>
                </a:solidFill>
              </a:rPr>
              <a:t> do users employ to track mobile data?</a:t>
            </a:r>
          </a:p>
        </p:txBody>
      </p:sp>
      <p:pic>
        <p:nvPicPr>
          <p:cNvPr id="81" name="money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07" y="2192837"/>
            <a:ext cx="1542287" cy="1542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knowledge.pn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4754162"/>
            <a:ext cx="1536701" cy="153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tools.pn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7445777"/>
            <a:ext cx="1536701" cy="1536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Research Method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Research Method</a:t>
            </a:r>
          </a:p>
        </p:txBody>
      </p:sp>
      <p:pic>
        <p:nvPicPr>
          <p:cNvPr id="88" name="triangle.png"/>
          <p:cNvPicPr/>
          <p:nvPr/>
        </p:nvPicPr>
        <p:blipFill>
          <a:blip r:embed="rId2" cstate="screen">
            <a:alphaModFix amt="43883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505" y="3506693"/>
            <a:ext cx="3403791" cy="39710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Research Method</a:t>
            </a:r>
          </a:p>
        </p:txBody>
      </p:sp>
      <p:pic>
        <p:nvPicPr>
          <p:cNvPr id="91" name="survey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601" y="2537574"/>
            <a:ext cx="1536701" cy="1792817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hape 92"/>
          <p:cNvSpPr/>
          <p:nvPr/>
        </p:nvSpPr>
        <p:spPr>
          <a:xfrm>
            <a:off x="1607056" y="4036847"/>
            <a:ext cx="3403791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Online</a:t>
            </a:r>
            <a:r>
              <a:rPr sz="36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 Survey (N = 339)</a:t>
            </a:r>
          </a:p>
        </p:txBody>
      </p:sp>
      <p:pic>
        <p:nvPicPr>
          <p:cNvPr id="93" name="triangle.png"/>
          <p:cNvPicPr/>
          <p:nvPr/>
        </p:nvPicPr>
        <p:blipFill>
          <a:blip r:embed="rId3" cstate="screen">
            <a:alphaModFix amt="43883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505" y="3506693"/>
            <a:ext cx="3403791" cy="39710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Research Method</a:t>
            </a:r>
          </a:p>
        </p:txBody>
      </p:sp>
      <p:pic>
        <p:nvPicPr>
          <p:cNvPr id="96" name="survey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601" y="2537574"/>
            <a:ext cx="1536701" cy="1792817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interview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7165" y="2537574"/>
            <a:ext cx="1654268" cy="1929979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/>
          <p:nvPr/>
        </p:nvSpPr>
        <p:spPr>
          <a:xfrm>
            <a:off x="7818908" y="3994507"/>
            <a:ext cx="3710781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Semi-structured </a:t>
            </a:r>
            <a:r>
              <a:rPr sz="36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Interviews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(N = 43)</a:t>
            </a:r>
          </a:p>
        </p:txBody>
      </p:sp>
      <p:sp>
        <p:nvSpPr>
          <p:cNvPr id="99" name="Shape 99"/>
          <p:cNvSpPr/>
          <p:nvPr/>
        </p:nvSpPr>
        <p:spPr>
          <a:xfrm>
            <a:off x="1607056" y="4036847"/>
            <a:ext cx="3403791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Online</a:t>
            </a:r>
            <a:r>
              <a:rPr sz="36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 Survey (N = 339)</a:t>
            </a:r>
          </a:p>
        </p:txBody>
      </p:sp>
      <p:pic>
        <p:nvPicPr>
          <p:cNvPr id="100" name="triangle.png"/>
          <p:cNvPicPr/>
          <p:nvPr/>
        </p:nvPicPr>
        <p:blipFill>
          <a:blip r:embed="rId4" cstate="screen">
            <a:alphaModFix amt="43883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505" y="3506693"/>
            <a:ext cx="3403791" cy="39710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 dirty="0">
                <a:solidFill>
                  <a:srgbClr val="FFFFFF"/>
                </a:solidFill>
              </a:rPr>
              <a:t>Research Method</a:t>
            </a:r>
          </a:p>
        </p:txBody>
      </p:sp>
      <p:pic>
        <p:nvPicPr>
          <p:cNvPr id="103" name="triangle.png"/>
          <p:cNvPicPr/>
          <p:nvPr/>
        </p:nvPicPr>
        <p:blipFill>
          <a:blip r:embed="rId2" cstate="screen">
            <a:alphaModFix amt="43883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505" y="3506693"/>
            <a:ext cx="3403791" cy="3971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survey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601" y="2537574"/>
            <a:ext cx="1536701" cy="17928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nterview.pn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7165" y="2537574"/>
            <a:ext cx="1654268" cy="19299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mobile.pn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4050" y="6804010"/>
            <a:ext cx="1654267" cy="1929979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107"/>
          <p:cNvSpPr/>
          <p:nvPr/>
        </p:nvSpPr>
        <p:spPr>
          <a:xfrm>
            <a:off x="4800505" y="8295311"/>
            <a:ext cx="3403791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MySpeedTest</a:t>
            </a: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sz="36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(N = </a:t>
            </a:r>
            <a:r>
              <a:rPr sz="3600" dirty="0" smtClean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12</a:t>
            </a:r>
            <a:r>
              <a:rPr lang="en-US" sz="3600" dirty="0" smtClean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sz="3600" dirty="0" smtClean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)</a:t>
            </a:r>
            <a:endParaRPr sz="3600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1607056" y="4036847"/>
            <a:ext cx="3403791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Online</a:t>
            </a:r>
            <a:r>
              <a:rPr sz="36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 Survey (N = 339)</a:t>
            </a:r>
          </a:p>
        </p:txBody>
      </p:sp>
      <p:sp>
        <p:nvSpPr>
          <p:cNvPr id="109" name="Shape 109"/>
          <p:cNvSpPr/>
          <p:nvPr/>
        </p:nvSpPr>
        <p:spPr>
          <a:xfrm>
            <a:off x="7818908" y="3994507"/>
            <a:ext cx="3710781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Semi</a:t>
            </a:r>
            <a:r>
              <a:rPr sz="3600" b="1" dirty="0">
                <a:solidFill>
                  <a:srgbClr val="D29F26"/>
                </a:solidFill>
                <a:latin typeface="+mj-lt"/>
                <a:ea typeface="+mj-ea"/>
                <a:cs typeface="+mj-cs"/>
                <a:sym typeface="Helvetica"/>
              </a:rPr>
              <a:t>-</a:t>
            </a:r>
            <a:r>
              <a:rPr sz="36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structured</a:t>
            </a:r>
            <a:r>
              <a:rPr sz="3600" b="1" dirty="0">
                <a:solidFill>
                  <a:srgbClr val="D29F26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sz="36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Interviews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(N = 43)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1308100"/>
            <a:ext cx="9004300" cy="713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045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IMG_697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13004800" cy="971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790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02"/>
          <p:cNvSpPr txBox="1">
            <a:spLocks/>
          </p:cNvSpPr>
          <p:nvPr/>
        </p:nvSpPr>
        <p:spPr>
          <a:xfrm>
            <a:off x="415183" y="282395"/>
            <a:ext cx="12174434" cy="1859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99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indent="228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2pPr>
            <a:lvl3pPr indent="457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3pPr>
            <a:lvl4pPr indent="685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4pPr>
            <a:lvl5pPr indent="9144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5pPr>
            <a:lvl6pPr indent="11430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6pPr>
            <a:lvl7pPr indent="1371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7pPr>
            <a:lvl8pPr indent="1600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8pPr>
            <a:lvl9pPr indent="1828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smtClean="0"/>
              <a:t>Research Method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43214" y="1020120"/>
            <a:ext cx="1025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Shape 102"/>
          <p:cNvSpPr txBox="1">
            <a:spLocks/>
          </p:cNvSpPr>
          <p:nvPr/>
        </p:nvSpPr>
        <p:spPr>
          <a:xfrm>
            <a:off x="567583" y="434795"/>
            <a:ext cx="12174434" cy="1859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99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indent="228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2pPr>
            <a:lvl3pPr indent="457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3pPr>
            <a:lvl4pPr indent="685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4pPr>
            <a:lvl5pPr indent="9144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5pPr>
            <a:lvl6pPr indent="11430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6pPr>
            <a:lvl7pPr indent="1371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7pPr>
            <a:lvl8pPr indent="1600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8pPr>
            <a:lvl9pPr indent="1828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smtClean="0"/>
              <a:t>Research Method</a:t>
            </a:r>
            <a:endParaRPr lang="en-US" dirty="0"/>
          </a:p>
        </p:txBody>
      </p:sp>
      <p:sp>
        <p:nvSpPr>
          <p:cNvPr id="9" name="Shape 102"/>
          <p:cNvSpPr txBox="1">
            <a:spLocks/>
          </p:cNvSpPr>
          <p:nvPr/>
        </p:nvSpPr>
        <p:spPr>
          <a:xfrm>
            <a:off x="719983" y="587195"/>
            <a:ext cx="12174434" cy="1859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99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indent="228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2pPr>
            <a:lvl3pPr indent="457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3pPr>
            <a:lvl4pPr indent="685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4pPr>
            <a:lvl5pPr indent="9144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5pPr>
            <a:lvl6pPr indent="11430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6pPr>
            <a:lvl7pPr indent="1371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7pPr>
            <a:lvl8pPr indent="1600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8pPr>
            <a:lvl9pPr indent="1828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sz="8000" dirty="0" smtClean="0">
                <a:solidFill>
                  <a:schemeClr val="tx1"/>
                </a:solidFill>
              </a:rPr>
              <a:t>Participants</a:t>
            </a:r>
            <a:endParaRPr lang="en-US" sz="8000" dirty="0">
              <a:solidFill>
                <a:schemeClr val="tx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080395"/>
              </p:ext>
            </p:extLst>
          </p:nvPr>
        </p:nvGraphicFramePr>
        <p:xfrm>
          <a:off x="567583" y="2750670"/>
          <a:ext cx="11674680" cy="66802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18670"/>
                <a:gridCol w="2918670"/>
                <a:gridCol w="2918670"/>
                <a:gridCol w="2918670"/>
              </a:tblGrid>
              <a:tr h="661079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Low Income (N=119)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High Income (N=165)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Total (N=339)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</a:tr>
              <a:tr h="661079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Age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4"/>
                          </a:solidFill>
                        </a:rPr>
                        <a:t>¼</a:t>
                      </a:r>
                      <a:r>
                        <a:rPr lang="en-US" sz="2400" baseline="0" dirty="0" smtClean="0"/>
                        <a:t> between 18-24</a:t>
                      </a:r>
                    </a:p>
                    <a:p>
                      <a:r>
                        <a:rPr lang="en-US" sz="2400" baseline="0" dirty="0" smtClean="0"/>
                        <a:t>Rest 24+ years old</a:t>
                      </a:r>
                      <a:endParaRPr lang="en-US" sz="2400" dirty="0"/>
                    </a:p>
                  </a:txBody>
                  <a:tcPr/>
                </a:tc>
              </a:tr>
              <a:tr h="661079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Gender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BC8027"/>
                          </a:solidFill>
                        </a:rPr>
                        <a:t>81% male</a:t>
                      </a:r>
                      <a:endParaRPr lang="en-US" sz="2400" dirty="0">
                        <a:solidFill>
                          <a:srgbClr val="BC8027"/>
                        </a:solidFill>
                      </a:endParaRPr>
                    </a:p>
                  </a:txBody>
                  <a:tcPr/>
                </a:tc>
              </a:tr>
              <a:tr h="661079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Education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BC8027"/>
                          </a:solidFill>
                        </a:rPr>
                        <a:t>51.3% </a:t>
                      </a:r>
                      <a:r>
                        <a:rPr lang="en-US" sz="2400" dirty="0" smtClean="0"/>
                        <a:t>had</a:t>
                      </a:r>
                      <a:r>
                        <a:rPr lang="en-US" sz="2400" baseline="0" dirty="0" smtClean="0"/>
                        <a:t> high school only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BC8027"/>
                          </a:solidFill>
                        </a:rPr>
                        <a:t>61% </a:t>
                      </a:r>
                      <a:r>
                        <a:rPr lang="en-US" sz="2400" dirty="0" smtClean="0"/>
                        <a:t>had higher education</a:t>
                      </a:r>
                      <a:r>
                        <a:rPr lang="en-US" sz="2400" baseline="0" dirty="0" smtClean="0"/>
                        <a:t> degree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114104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Connectivity @home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BC8027"/>
                          </a:solidFill>
                        </a:rPr>
                        <a:t>58% on mobile broadband </a:t>
                      </a:r>
                      <a:r>
                        <a:rPr lang="en-US" sz="2400" dirty="0" smtClean="0"/>
                        <a:t>only and only 42% had fixed broadband at home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BC8027"/>
                          </a:solidFill>
                        </a:rPr>
                        <a:t>35.2%</a:t>
                      </a:r>
                      <a:r>
                        <a:rPr lang="en-US" sz="2400" baseline="0" dirty="0" smtClean="0">
                          <a:solidFill>
                            <a:srgbClr val="BC8027"/>
                          </a:solidFill>
                        </a:rPr>
                        <a:t> on mobile broadband </a:t>
                      </a:r>
                      <a:r>
                        <a:rPr lang="en-US" sz="2400" baseline="0" dirty="0" smtClean="0"/>
                        <a:t>only and 64.8% had fixed broadband at home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163005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Monthly median spending</a:t>
                      </a:r>
                      <a:r>
                        <a:rPr lang="en-US" sz="2400" b="1" baseline="0" dirty="0" smtClean="0">
                          <a:latin typeface="+mj-lt"/>
                        </a:rPr>
                        <a:t> on mobile data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BC8027"/>
                          </a:solidFill>
                        </a:rPr>
                        <a:t>~R135</a:t>
                      </a:r>
                      <a:endParaRPr lang="en-US" sz="2400" dirty="0">
                        <a:solidFill>
                          <a:srgbClr val="BC802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BC8027"/>
                          </a:solidFill>
                        </a:rPr>
                        <a:t>~R165</a:t>
                      </a:r>
                      <a:endParaRPr lang="en-US" sz="2400" dirty="0">
                        <a:solidFill>
                          <a:srgbClr val="BC802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05950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02"/>
          <p:cNvSpPr txBox="1">
            <a:spLocks/>
          </p:cNvSpPr>
          <p:nvPr/>
        </p:nvSpPr>
        <p:spPr>
          <a:xfrm>
            <a:off x="415183" y="282395"/>
            <a:ext cx="12174434" cy="1859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99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indent="228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2pPr>
            <a:lvl3pPr indent="457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3pPr>
            <a:lvl4pPr indent="685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4pPr>
            <a:lvl5pPr indent="9144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5pPr>
            <a:lvl6pPr indent="11430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6pPr>
            <a:lvl7pPr indent="1371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7pPr>
            <a:lvl8pPr indent="1600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8pPr>
            <a:lvl9pPr indent="1828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smtClean="0"/>
              <a:t>Research Method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43214" y="1020120"/>
            <a:ext cx="1025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Shape 102"/>
          <p:cNvSpPr txBox="1">
            <a:spLocks/>
          </p:cNvSpPr>
          <p:nvPr/>
        </p:nvSpPr>
        <p:spPr>
          <a:xfrm>
            <a:off x="567583" y="434795"/>
            <a:ext cx="12174434" cy="1859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99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indent="228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2pPr>
            <a:lvl3pPr indent="457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3pPr>
            <a:lvl4pPr indent="685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4pPr>
            <a:lvl5pPr indent="9144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5pPr>
            <a:lvl6pPr indent="11430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6pPr>
            <a:lvl7pPr indent="1371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7pPr>
            <a:lvl8pPr indent="1600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8pPr>
            <a:lvl9pPr indent="1828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smtClean="0"/>
              <a:t>Research Method</a:t>
            </a:r>
            <a:endParaRPr lang="en-US" dirty="0"/>
          </a:p>
        </p:txBody>
      </p:sp>
      <p:sp>
        <p:nvSpPr>
          <p:cNvPr id="9" name="Shape 102"/>
          <p:cNvSpPr txBox="1">
            <a:spLocks/>
          </p:cNvSpPr>
          <p:nvPr/>
        </p:nvSpPr>
        <p:spPr>
          <a:xfrm>
            <a:off x="719983" y="587195"/>
            <a:ext cx="12174434" cy="1859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99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indent="228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2pPr>
            <a:lvl3pPr indent="457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3pPr>
            <a:lvl4pPr indent="685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4pPr>
            <a:lvl5pPr indent="9144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5pPr>
            <a:lvl6pPr indent="11430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6pPr>
            <a:lvl7pPr indent="13716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7pPr>
            <a:lvl8pPr indent="16002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8pPr>
            <a:lvl9pPr indent="1828800" algn="ctr" defTabSz="584200">
              <a:defRPr sz="9300"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sz="8000" dirty="0" smtClean="0">
                <a:solidFill>
                  <a:schemeClr val="tx1"/>
                </a:solidFill>
              </a:rPr>
              <a:t>Participants</a:t>
            </a:r>
            <a:endParaRPr lang="en-US" sz="8000" dirty="0">
              <a:solidFill>
                <a:schemeClr val="tx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194886"/>
              </p:ext>
            </p:extLst>
          </p:nvPr>
        </p:nvGraphicFramePr>
        <p:xfrm>
          <a:off x="3190925" y="3021315"/>
          <a:ext cx="5837340" cy="3770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18670"/>
                <a:gridCol w="2918670"/>
              </a:tblGrid>
              <a:tr h="661079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Total (N=121)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</a:tr>
              <a:tr h="661079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Network Pro</a:t>
                      </a:r>
                      <a:r>
                        <a:rPr lang="en-US" sz="2400" b="1" baseline="0" dirty="0" smtClean="0">
                          <a:latin typeface="+mj-lt"/>
                        </a:rPr>
                        <a:t>vider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4"/>
                          </a:solidFill>
                        </a:rPr>
                        <a:t>47%</a:t>
                      </a:r>
                      <a:r>
                        <a:rPr lang="en-US" sz="2400" baseline="0" dirty="0" smtClean="0"/>
                        <a:t> on Vodacom</a:t>
                      </a:r>
                    </a:p>
                    <a:p>
                      <a:r>
                        <a:rPr lang="en-US" sz="2400" baseline="0" dirty="0" smtClean="0">
                          <a:solidFill>
                            <a:srgbClr val="BC8027"/>
                          </a:solidFill>
                        </a:rPr>
                        <a:t>25% </a:t>
                      </a:r>
                      <a:r>
                        <a:rPr lang="en-US" sz="2400" baseline="0" dirty="0" smtClean="0"/>
                        <a:t>on MTN</a:t>
                      </a:r>
                    </a:p>
                    <a:p>
                      <a:r>
                        <a:rPr lang="en-US" sz="2400" baseline="0" dirty="0" smtClean="0">
                          <a:solidFill>
                            <a:srgbClr val="BC8027"/>
                          </a:solidFill>
                        </a:rPr>
                        <a:t>17% </a:t>
                      </a:r>
                      <a:r>
                        <a:rPr lang="en-US" sz="2400" baseline="0" dirty="0" smtClean="0"/>
                        <a:t>on Cell C</a:t>
                      </a:r>
                    </a:p>
                    <a:p>
                      <a:r>
                        <a:rPr lang="en-US" sz="2400" baseline="0" dirty="0" smtClean="0"/>
                        <a:t>Rest on 8ta/Telkom mobile/unknown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661079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+mj-lt"/>
                        </a:rPr>
                        <a:t>Phone Manufacturer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BC8027"/>
                          </a:solidFill>
                        </a:rPr>
                        <a:t>81% Samsung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15578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Findings</a:t>
            </a:r>
          </a:p>
        </p:txBody>
      </p:sp>
      <p:sp>
        <p:nvSpPr>
          <p:cNvPr id="112" name="Shape 112"/>
          <p:cNvSpPr/>
          <p:nvPr/>
        </p:nvSpPr>
        <p:spPr>
          <a:xfrm>
            <a:off x="2408334" y="1966512"/>
            <a:ext cx="10184364" cy="71120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Q1:</a:t>
            </a:r>
            <a:r>
              <a:rPr sz="5000" dirty="0">
                <a:solidFill>
                  <a:srgbClr val="FFFFFF"/>
                </a:solidFill>
              </a:rPr>
              <a:t> How does the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cost</a:t>
            </a:r>
            <a:r>
              <a:rPr sz="5000" dirty="0">
                <a:solidFill>
                  <a:srgbClr val="FFFFFF"/>
                </a:solidFill>
              </a:rPr>
              <a:t> of mobile data affect usage?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Q2:</a:t>
            </a:r>
            <a:r>
              <a:rPr sz="5000" dirty="0">
                <a:solidFill>
                  <a:srgbClr val="FFFFFF"/>
                </a:solidFill>
              </a:rPr>
              <a:t> Do users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know</a:t>
            </a:r>
            <a:r>
              <a:rPr sz="5000" dirty="0">
                <a:solidFill>
                  <a:srgbClr val="FFFFFF"/>
                </a:solidFill>
              </a:rPr>
              <a:t> which apps consume most mobile data on their mobile phones?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Q3:</a:t>
            </a:r>
            <a:r>
              <a:rPr sz="5000" dirty="0">
                <a:solidFill>
                  <a:srgbClr val="FFFFFF"/>
                </a:solidFill>
              </a:rPr>
              <a:t> What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tools</a:t>
            </a:r>
            <a:r>
              <a:rPr sz="5000" dirty="0">
                <a:solidFill>
                  <a:srgbClr val="FFFFFF"/>
                </a:solidFill>
              </a:rPr>
              <a:t> do users employ to track mobile data?</a:t>
            </a:r>
          </a:p>
        </p:txBody>
      </p:sp>
      <p:pic>
        <p:nvPicPr>
          <p:cNvPr id="113" name="money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07" y="2192837"/>
            <a:ext cx="1542287" cy="1542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knowledge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4754162"/>
            <a:ext cx="1536701" cy="153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tools.pn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7445777"/>
            <a:ext cx="1536701" cy="1536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Findings</a:t>
            </a:r>
          </a:p>
        </p:txBody>
      </p:sp>
      <p:sp>
        <p:nvSpPr>
          <p:cNvPr id="118" name="Shape 118"/>
          <p:cNvSpPr/>
          <p:nvPr/>
        </p:nvSpPr>
        <p:spPr>
          <a:xfrm>
            <a:off x="2408334" y="1966512"/>
            <a:ext cx="10184364" cy="71120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Q1:</a:t>
            </a:r>
            <a:r>
              <a:rPr sz="5000" dirty="0">
                <a:solidFill>
                  <a:srgbClr val="FFFFFF"/>
                </a:solidFill>
              </a:rPr>
              <a:t> How does the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cost</a:t>
            </a:r>
            <a:r>
              <a:rPr sz="5000" dirty="0">
                <a:solidFill>
                  <a:srgbClr val="FFFFFF"/>
                </a:solidFill>
              </a:rPr>
              <a:t> of mobile data affect usage?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Q2: Do users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know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which apps consume most mobile data on their mobile phones?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>
                  <a:alpha val="20000"/>
                </a:srgbClr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Q3: What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tools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do users employ to track mobile data?</a:t>
            </a:r>
          </a:p>
        </p:txBody>
      </p:sp>
      <p:pic>
        <p:nvPicPr>
          <p:cNvPr id="119" name="money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07" y="2192837"/>
            <a:ext cx="1542287" cy="1542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knowledge.png"/>
          <p:cNvPicPr/>
          <p:nvPr/>
        </p:nvPicPr>
        <p:blipFill>
          <a:blip r:embed="rId3" cstate="screen">
            <a:alphaModFix amt="19902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4754162"/>
            <a:ext cx="1536701" cy="153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tools.png"/>
          <p:cNvPicPr/>
          <p:nvPr/>
        </p:nvPicPr>
        <p:blipFill>
          <a:blip r:embed="rId4" cstate="screen">
            <a:alphaModFix amt="19842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7445777"/>
            <a:ext cx="1536701" cy="1536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/>
        </p:nvSpPr>
        <p:spPr>
          <a:xfrm>
            <a:off x="792142" y="480759"/>
            <a:ext cx="11722020" cy="2496328"/>
          </a:xfrm>
          <a:prstGeom prst="rect">
            <a:avLst/>
          </a:prstGeom>
          <a:solidFill>
            <a:srgbClr val="000000">
              <a:alpha val="52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marL="346075"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Mobile data is a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high-value asset</a:t>
            </a:r>
            <a:r>
              <a:rPr sz="5000" dirty="0">
                <a:solidFill>
                  <a:srgbClr val="BC8027"/>
                </a:solidFill>
              </a:rPr>
              <a:t> </a:t>
            </a:r>
            <a:r>
              <a:rPr sz="5000" dirty="0">
                <a:solidFill>
                  <a:srgbClr val="FFFFFF"/>
                </a:solidFill>
              </a:rPr>
              <a:t>and costs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dictate</a:t>
            </a:r>
            <a:r>
              <a:rPr sz="5000" dirty="0">
                <a:solidFill>
                  <a:srgbClr val="FFFFFF"/>
                </a:solidFill>
              </a:rPr>
              <a:t> users’ choice of Internet </a:t>
            </a:r>
            <a:r>
              <a:rPr sz="5000" dirty="0" smtClean="0">
                <a:solidFill>
                  <a:srgbClr val="FFFFFF"/>
                </a:solidFill>
              </a:rPr>
              <a:t>plan</a:t>
            </a:r>
            <a:r>
              <a:rPr lang="en-US" sz="5000" dirty="0" smtClean="0">
                <a:solidFill>
                  <a:srgbClr val="FFFFFF"/>
                </a:solidFill>
              </a:rPr>
              <a:t>s</a:t>
            </a:r>
            <a:endParaRPr sz="5000" dirty="0">
              <a:solidFill>
                <a:srgbClr val="FFFFFF"/>
              </a:solidFill>
            </a:endParaRPr>
          </a:p>
        </p:txBody>
      </p:sp>
      <p:sp>
        <p:nvSpPr>
          <p:cNvPr id="124" name="Shape 124"/>
          <p:cNvSpPr/>
          <p:nvPr/>
        </p:nvSpPr>
        <p:spPr>
          <a:xfrm>
            <a:off x="5071670" y="9389939"/>
            <a:ext cx="788289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FFFFFF"/>
                </a:solidFill>
              </a:rPr>
              <a:t>Optus Prepaid</a:t>
            </a:r>
            <a:r>
              <a:rPr sz="1500" i="1">
                <a:solidFill>
                  <a:srgbClr val="FFFFFF"/>
                </a:solidFill>
              </a:rPr>
              <a:t>- Zachary Phua </a:t>
            </a:r>
            <a:r>
              <a:rPr sz="1500">
                <a:solidFill>
                  <a:srgbClr val="FFFFFF"/>
                </a:solidFill>
              </a:rPr>
              <a:t>(</a:t>
            </a:r>
            <a:r>
              <a:rPr sz="1500" i="1">
                <a:solidFill>
                  <a:srgbClr val="FFFFFF"/>
                </a:solidFill>
              </a:rPr>
              <a:t>https://www.flickr.com/photos/54775905@N04/6363092169</a:t>
            </a:r>
            <a:r>
              <a:rPr sz="1500">
                <a:solidFill>
                  <a:srgbClr val="FFFFFF"/>
                </a:solidFill>
              </a:rPr>
              <a:t>)</a:t>
            </a:r>
            <a:r>
              <a:rPr sz="1500" i="1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817" y="3122819"/>
            <a:ext cx="9112455" cy="643092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7516082" y="4309488"/>
            <a:ext cx="2581701" cy="1228308"/>
          </a:xfrm>
          <a:prstGeom prst="straightConnector1">
            <a:avLst/>
          </a:prstGeom>
          <a:noFill/>
          <a:ln w="120650" cap="flat">
            <a:solidFill>
              <a:schemeClr val="accent1"/>
            </a:solidFill>
            <a:prstDash val="solid"/>
            <a:miter lim="400000"/>
            <a:headEnd type="triangle" w="med" len="lg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TextBox 11"/>
          <p:cNvSpPr txBox="1"/>
          <p:nvPr/>
        </p:nvSpPr>
        <p:spPr>
          <a:xfrm>
            <a:off x="7641003" y="5813208"/>
            <a:ext cx="334526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 Light"/>
              </a:rPr>
              <a:t>90% of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 Light"/>
              </a:rPr>
              <a:t> </a:t>
            </a:r>
            <a:r>
              <a:rPr kumimoji="0" lang="en-US" sz="2400" b="0" i="0" u="none" strike="noStrike" cap="none" spc="0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 Light"/>
              </a:rPr>
              <a:t>MySpeedTest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 Light"/>
              </a:rPr>
              <a:t>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 Light"/>
              </a:rPr>
              <a:t>users </a:t>
            </a:r>
            <a:r>
              <a:rPr lang="en-US" sz="2400" dirty="0" smtClean="0">
                <a:solidFill>
                  <a:schemeClr val="bg1"/>
                </a:solidFill>
              </a:rPr>
              <a:t>use less than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bg1"/>
                </a:solidFill>
              </a:rPr>
              <a:t>100 MB per day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Light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710755" y="4503526"/>
            <a:ext cx="3387028" cy="1034270"/>
          </a:xfrm>
          <a:prstGeom prst="straightConnector1">
            <a:avLst/>
          </a:prstGeom>
          <a:noFill/>
          <a:ln w="120650" cap="flat">
            <a:solidFill>
              <a:schemeClr val="accent1"/>
            </a:solidFill>
            <a:prstDash val="solid"/>
            <a:miter lim="400000"/>
            <a:headEnd type="triangle" w="med" len="lg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Box 13"/>
          <p:cNvSpPr txBox="1"/>
          <p:nvPr/>
        </p:nvSpPr>
        <p:spPr>
          <a:xfrm>
            <a:off x="7641003" y="5846688"/>
            <a:ext cx="3135659" cy="9643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Users use twice as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much </a:t>
            </a:r>
            <a:r>
              <a:rPr lang="en-US" sz="2800" dirty="0" smtClean="0">
                <a:solidFill>
                  <a:srgbClr val="000000"/>
                </a:solidFill>
              </a:rPr>
              <a:t>data </a:t>
            </a: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on </a:t>
            </a:r>
            <a:r>
              <a:rPr kumimoji="0" lang="en-US" sz="2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WiFi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Ligh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1567818" y="1158078"/>
            <a:ext cx="9891286" cy="2779243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l"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Low-income users ranked mobile data higher than:</a:t>
            </a:r>
          </a:p>
        </p:txBody>
      </p:sp>
      <p:sp>
        <p:nvSpPr>
          <p:cNvPr id="130" name="Shape 130"/>
          <p:cNvSpPr/>
          <p:nvPr/>
        </p:nvSpPr>
        <p:spPr>
          <a:xfrm>
            <a:off x="1658033" y="6325663"/>
            <a:ext cx="2334047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1C232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BC8027"/>
                </a:solidFill>
              </a:rPr>
              <a:t>Education</a:t>
            </a:r>
          </a:p>
        </p:txBody>
      </p:sp>
      <p:sp>
        <p:nvSpPr>
          <p:cNvPr id="131" name="Shape 131"/>
          <p:cNvSpPr/>
          <p:nvPr/>
        </p:nvSpPr>
        <p:spPr>
          <a:xfrm>
            <a:off x="5745645" y="6325663"/>
            <a:ext cx="151351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1C232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BC8027"/>
                </a:solidFill>
              </a:rPr>
              <a:t>Health</a:t>
            </a:r>
          </a:p>
        </p:txBody>
      </p:sp>
      <p:sp>
        <p:nvSpPr>
          <p:cNvPr id="132" name="Shape 132"/>
          <p:cNvSpPr/>
          <p:nvPr/>
        </p:nvSpPr>
        <p:spPr>
          <a:xfrm>
            <a:off x="9214150" y="6325663"/>
            <a:ext cx="197427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1C232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BC8027"/>
                </a:solidFill>
              </a:rPr>
              <a:t>Clothing</a:t>
            </a:r>
          </a:p>
        </p:txBody>
      </p:sp>
      <p:pic>
        <p:nvPicPr>
          <p:cNvPr id="133" name="clothing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3936" y="3949825"/>
            <a:ext cx="3314701" cy="2146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health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5531" y="3947061"/>
            <a:ext cx="3314701" cy="21518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education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68286" y="3947061"/>
            <a:ext cx="3313541" cy="21518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-547904" y="-2099394"/>
            <a:ext cx="3540401" cy="1076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</a:t>
            </a:r>
          </a:p>
        </p:txBody>
      </p:sp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xfrm>
            <a:off x="1258933" y="2651347"/>
            <a:ext cx="10486934" cy="4450906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5600">
                <a:latin typeface="+mn-lt"/>
                <a:ea typeface="+mn-ea"/>
                <a:cs typeface="+mn-cs"/>
                <a:sym typeface="Helvetica Light"/>
              </a:rPr>
              <a:t>I cut down on my hair products; I wash my hair once every two weeks to save money for data.</a:t>
            </a:r>
          </a:p>
          <a:p>
            <a:pPr lvl="0" algn="l">
              <a:defRPr sz="1800"/>
            </a:pPr>
            <a:endParaRPr sz="5600">
              <a:latin typeface="+mn-lt"/>
              <a:ea typeface="+mn-ea"/>
              <a:cs typeface="+mn-cs"/>
              <a:sym typeface="Helvetica Light"/>
            </a:endParaRPr>
          </a:p>
          <a:p>
            <a:pPr lvl="0" algn="r">
              <a:defRPr sz="1800"/>
            </a:pPr>
            <a:r>
              <a:rPr sz="5600">
                <a:latin typeface="+mn-lt"/>
                <a:ea typeface="+mn-ea"/>
                <a:cs typeface="+mn-cs"/>
                <a:sym typeface="Helvetica Light"/>
              </a:rPr>
              <a:t>- P21</a:t>
            </a:r>
          </a:p>
        </p:txBody>
      </p:sp>
      <p:sp>
        <p:nvSpPr>
          <p:cNvPr id="139" name="Shape 139"/>
          <p:cNvSpPr/>
          <p:nvPr/>
        </p:nvSpPr>
        <p:spPr>
          <a:xfrm>
            <a:off x="9993749" y="-5447943"/>
            <a:ext cx="3540401" cy="2143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“”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617387" y="471144"/>
            <a:ext cx="11770026" cy="2230652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marL="508000"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Users frequently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disconnect</a:t>
            </a:r>
            <a:r>
              <a:rPr sz="5000" dirty="0">
                <a:solidFill>
                  <a:srgbClr val="FFFFFF"/>
                </a:solidFill>
              </a:rPr>
              <a:t> from the mobile Internet to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save</a:t>
            </a:r>
            <a:r>
              <a:rPr sz="5000" dirty="0">
                <a:solidFill>
                  <a:srgbClr val="FFFFFF"/>
                </a:solidFill>
              </a:rPr>
              <a:t> data</a:t>
            </a:r>
          </a:p>
        </p:txBody>
      </p:sp>
      <p:sp>
        <p:nvSpPr>
          <p:cNvPr id="127" name="Shape 127"/>
          <p:cNvSpPr/>
          <p:nvPr/>
        </p:nvSpPr>
        <p:spPr>
          <a:xfrm>
            <a:off x="4449196" y="9408001"/>
            <a:ext cx="854983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 dirty="0">
                <a:solidFill>
                  <a:srgbClr val="FFFFFF"/>
                </a:solidFill>
              </a:rPr>
              <a:t>Unplugging the Machine</a:t>
            </a:r>
            <a:r>
              <a:rPr sz="1500" i="1" dirty="0">
                <a:solidFill>
                  <a:srgbClr val="FFFFFF"/>
                </a:solidFill>
              </a:rPr>
              <a:t> - Chris Phan </a:t>
            </a:r>
            <a:r>
              <a:rPr sz="1500" dirty="0">
                <a:solidFill>
                  <a:srgbClr val="FFFFFF"/>
                </a:solidFill>
              </a:rPr>
              <a:t>(</a:t>
            </a:r>
            <a:r>
              <a:rPr sz="1500" i="1" dirty="0">
                <a:solidFill>
                  <a:srgbClr val="FFFFFF"/>
                </a:solidFill>
              </a:rPr>
              <a:t>https://www.flickr.com/photos/54458860@N00/2271647729</a:t>
            </a:r>
            <a:r>
              <a:rPr sz="1500" dirty="0">
                <a:solidFill>
                  <a:srgbClr val="FFFFFF"/>
                </a:solidFill>
              </a:rPr>
              <a:t>)</a:t>
            </a:r>
            <a:r>
              <a:rPr sz="1500" i="1" dirty="0">
                <a:solidFill>
                  <a:srgbClr val="FFFFFF"/>
                </a:solidFill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-547904" y="-2099394"/>
            <a:ext cx="3540401" cy="1076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</a:t>
            </a:r>
          </a:p>
        </p:txBody>
      </p:sp>
      <p:sp>
        <p:nvSpPr>
          <p:cNvPr id="142" name="Shape 142"/>
          <p:cNvSpPr/>
          <p:nvPr/>
        </p:nvSpPr>
        <p:spPr>
          <a:xfrm>
            <a:off x="9993749" y="-5447943"/>
            <a:ext cx="3540401" cy="2143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“”</a:t>
            </a:r>
          </a:p>
        </p:txBody>
      </p:sp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1070976" y="2355169"/>
            <a:ext cx="10862848" cy="5043262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5600">
                <a:latin typeface="+mn-lt"/>
                <a:ea typeface="+mn-ea"/>
                <a:cs typeface="+mn-cs"/>
                <a:sym typeface="Helvetica Light"/>
              </a:rPr>
              <a:t>I keep my data connection on when I’m chatting or messaging, but when I’m busy, I put it off.</a:t>
            </a:r>
          </a:p>
          <a:p>
            <a:pPr lvl="0" algn="r">
              <a:defRPr sz="1800"/>
            </a:pPr>
            <a:endParaRPr sz="5600">
              <a:latin typeface="+mn-lt"/>
              <a:ea typeface="+mn-ea"/>
              <a:cs typeface="+mn-cs"/>
              <a:sym typeface="Helvetica Light"/>
            </a:endParaRPr>
          </a:p>
          <a:p>
            <a:pPr lvl="0" algn="r">
              <a:defRPr sz="1800"/>
            </a:pPr>
            <a:r>
              <a:rPr sz="5600">
                <a:latin typeface="+mn-lt"/>
                <a:ea typeface="+mn-ea"/>
                <a:cs typeface="+mn-cs"/>
                <a:sym typeface="Helvetica Light"/>
              </a:rPr>
              <a:t>- P10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Findings</a:t>
            </a:r>
          </a:p>
        </p:txBody>
      </p:sp>
      <p:sp>
        <p:nvSpPr>
          <p:cNvPr id="146" name="Shape 146"/>
          <p:cNvSpPr/>
          <p:nvPr/>
        </p:nvSpPr>
        <p:spPr>
          <a:xfrm>
            <a:off x="2408334" y="1966512"/>
            <a:ext cx="10184364" cy="71120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Q1:</a:t>
            </a:r>
            <a:r>
              <a:rPr sz="5000" dirty="0">
                <a:solidFill>
                  <a:srgbClr val="FFFFFF"/>
                </a:solidFill>
              </a:rPr>
              <a:t> How does the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cost</a:t>
            </a:r>
            <a:r>
              <a:rPr sz="5000" dirty="0">
                <a:solidFill>
                  <a:srgbClr val="FFFFFF"/>
                </a:solidFill>
              </a:rPr>
              <a:t> of mobile data affect usage?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Q2: Do users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know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which apps consume most mobile data on their mobile phones?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>
                  <a:alpha val="20000"/>
                </a:srgbClr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Q3: What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tools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do users employ to track mobile data?</a:t>
            </a:r>
          </a:p>
        </p:txBody>
      </p:sp>
      <p:pic>
        <p:nvPicPr>
          <p:cNvPr id="147" name="money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07" y="2192837"/>
            <a:ext cx="1542287" cy="1542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knowledge.png"/>
          <p:cNvPicPr/>
          <p:nvPr/>
        </p:nvPicPr>
        <p:blipFill>
          <a:blip r:embed="rId3" cstate="screen">
            <a:alphaModFix amt="19902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4754162"/>
            <a:ext cx="1536701" cy="153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tools.png"/>
          <p:cNvPicPr/>
          <p:nvPr/>
        </p:nvPicPr>
        <p:blipFill>
          <a:blip r:embed="rId4" cstate="screen">
            <a:alphaModFix amt="19842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7445777"/>
            <a:ext cx="1536701" cy="1536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Findings</a:t>
            </a:r>
          </a:p>
        </p:txBody>
      </p:sp>
      <p:sp>
        <p:nvSpPr>
          <p:cNvPr id="152" name="Shape 152"/>
          <p:cNvSpPr/>
          <p:nvPr/>
        </p:nvSpPr>
        <p:spPr>
          <a:xfrm>
            <a:off x="2408334" y="1966512"/>
            <a:ext cx="10184364" cy="71120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Q1: How does the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cost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of mobile data affect usage?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Q2:</a:t>
            </a:r>
            <a:r>
              <a:rPr sz="5000" dirty="0">
                <a:solidFill>
                  <a:srgbClr val="FFFFFF"/>
                </a:solidFill>
              </a:rPr>
              <a:t> Do users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know</a:t>
            </a:r>
            <a:r>
              <a:rPr sz="5000" dirty="0">
                <a:solidFill>
                  <a:srgbClr val="FFFFFF"/>
                </a:solidFill>
              </a:rPr>
              <a:t> which apps consume most mobile data on their mobile phones?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>
                  <a:alpha val="20000"/>
                </a:srgbClr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Q3: What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tools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do users employ to track mobile data?</a:t>
            </a:r>
          </a:p>
        </p:txBody>
      </p:sp>
      <p:pic>
        <p:nvPicPr>
          <p:cNvPr id="153" name="money.png"/>
          <p:cNvPicPr/>
          <p:nvPr/>
        </p:nvPicPr>
        <p:blipFill>
          <a:blip r:embed="rId2" cstate="screen">
            <a:alphaModFix amt="19629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07" y="2192837"/>
            <a:ext cx="1542287" cy="1542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knowledge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4754162"/>
            <a:ext cx="1536701" cy="153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tools.png"/>
          <p:cNvPicPr/>
          <p:nvPr/>
        </p:nvPicPr>
        <p:blipFill>
          <a:blip r:embed="rId4" cstate="screen">
            <a:alphaModFix amt="19842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7445777"/>
            <a:ext cx="1536701" cy="1536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roup 160"/>
          <p:cNvGrpSpPr/>
          <p:nvPr/>
        </p:nvGrpSpPr>
        <p:grpSpPr>
          <a:xfrm>
            <a:off x="996405" y="3781689"/>
            <a:ext cx="11011990" cy="5681058"/>
            <a:chOff x="0" y="0"/>
            <a:chExt cx="11011989" cy="5681057"/>
          </a:xfrm>
        </p:grpSpPr>
        <p:pic>
          <p:nvPicPr>
            <p:cNvPr id="157" name="instagram.jpg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7844" y="0"/>
              <a:ext cx="3196302" cy="56810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8" name="youtube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196301" cy="56810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9" name="skype.jp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815688" y="0"/>
              <a:ext cx="3196302" cy="56810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1" name="Shape 161"/>
          <p:cNvSpPr/>
          <p:nvPr/>
        </p:nvSpPr>
        <p:spPr>
          <a:xfrm>
            <a:off x="692852" y="980380"/>
            <a:ext cx="11781520" cy="1625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Users knew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multimedia</a:t>
            </a:r>
            <a:r>
              <a:rPr sz="5000" dirty="0">
                <a:solidFill>
                  <a:srgbClr val="FFFFFF"/>
                </a:solidFill>
              </a:rPr>
              <a:t> applications consumed most data and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avoided</a:t>
            </a:r>
            <a:r>
              <a:rPr sz="5000" dirty="0">
                <a:solidFill>
                  <a:srgbClr val="FFFFFF"/>
                </a:solidFill>
              </a:rPr>
              <a:t> them</a:t>
            </a:r>
          </a:p>
        </p:txBody>
      </p:sp>
      <p:sp>
        <p:nvSpPr>
          <p:cNvPr id="7" name="Shape 161"/>
          <p:cNvSpPr/>
          <p:nvPr/>
        </p:nvSpPr>
        <p:spPr>
          <a:xfrm>
            <a:off x="692852" y="3603141"/>
            <a:ext cx="11781520" cy="3180358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US" sz="5000" b="1" dirty="0" smtClean="0">
                <a:solidFill>
                  <a:schemeClr val="accent4"/>
                </a:solidFill>
                <a:latin typeface="+mj-lt"/>
              </a:rPr>
              <a:t>84% </a:t>
            </a:r>
            <a:r>
              <a:rPr lang="en-US" sz="5000" dirty="0" smtClean="0">
                <a:solidFill>
                  <a:srgbClr val="FFFFFF"/>
                </a:solidFill>
              </a:rPr>
              <a:t>knew watching a 10 minute video </a:t>
            </a:r>
            <a:r>
              <a:rPr sz="5000" dirty="0" smtClean="0">
                <a:solidFill>
                  <a:srgbClr val="FFFFFF"/>
                </a:solidFill>
              </a:rPr>
              <a:t>consumed </a:t>
            </a:r>
            <a:r>
              <a:rPr lang="en-US" sz="5000" dirty="0" smtClean="0">
                <a:solidFill>
                  <a:srgbClr val="FFFFFF"/>
                </a:solidFill>
              </a:rPr>
              <a:t>more </a:t>
            </a:r>
            <a:r>
              <a:rPr sz="5000" dirty="0" smtClean="0">
                <a:solidFill>
                  <a:srgbClr val="FFFFFF"/>
                </a:solidFill>
              </a:rPr>
              <a:t>data </a:t>
            </a:r>
            <a:r>
              <a:rPr lang="en-US" sz="5000" dirty="0" smtClean="0">
                <a:solidFill>
                  <a:srgbClr val="FFFFFF"/>
                </a:solidFill>
              </a:rPr>
              <a:t>than using social media or reading text article for same amount of time</a:t>
            </a:r>
            <a:endParaRPr sz="5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/>
        </p:nvSpPr>
        <p:spPr>
          <a:xfrm>
            <a:off x="-547904" y="-2099394"/>
            <a:ext cx="3540401" cy="1076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</a:t>
            </a:r>
          </a:p>
        </p:txBody>
      </p:sp>
      <p:sp>
        <p:nvSpPr>
          <p:cNvPr id="167" name="Shape 167"/>
          <p:cNvSpPr/>
          <p:nvPr/>
        </p:nvSpPr>
        <p:spPr>
          <a:xfrm>
            <a:off x="9993749" y="-5447943"/>
            <a:ext cx="3540401" cy="2143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“”</a:t>
            </a:r>
          </a:p>
        </p:txBody>
      </p:sp>
      <p:sp>
        <p:nvSpPr>
          <p:cNvPr id="168" name="Shape 168"/>
          <p:cNvSpPr>
            <a:spLocks noGrp="1"/>
          </p:cNvSpPr>
          <p:nvPr>
            <p:ph type="title"/>
          </p:nvPr>
        </p:nvSpPr>
        <p:spPr>
          <a:xfrm>
            <a:off x="939379" y="2380569"/>
            <a:ext cx="11126042" cy="5043262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5600" dirty="0" smtClean="0">
                <a:latin typeface="+mn-lt"/>
                <a:ea typeface="+mn-ea"/>
                <a:cs typeface="+mn-cs"/>
                <a:sym typeface="Helvetica Light"/>
              </a:rPr>
              <a:t>When it comes to streaming of things from YouTube, stuff like that, I know that takes a lot of data</a:t>
            </a:r>
            <a:r>
              <a:rPr sz="5600" dirty="0" smtClean="0">
                <a:latin typeface="+mn-lt"/>
                <a:ea typeface="+mn-ea"/>
                <a:cs typeface="+mn-cs"/>
                <a:sym typeface="Helvetica Light"/>
              </a:rPr>
              <a:t>.</a:t>
            </a:r>
            <a:endParaRPr sz="5600" dirty="0">
              <a:latin typeface="+mn-lt"/>
              <a:ea typeface="+mn-ea"/>
              <a:cs typeface="+mn-cs"/>
              <a:sym typeface="Helvetica Light"/>
            </a:endParaRPr>
          </a:p>
          <a:p>
            <a:pPr lvl="0" algn="r">
              <a:defRPr sz="1800"/>
            </a:pPr>
            <a:r>
              <a:rPr sz="5600" dirty="0">
                <a:latin typeface="+mn-lt"/>
                <a:ea typeface="+mn-ea"/>
                <a:cs typeface="+mn-cs"/>
                <a:sym typeface="Helvetica Light"/>
              </a:rPr>
              <a:t>- </a:t>
            </a:r>
            <a:r>
              <a:rPr sz="5600" dirty="0" smtClean="0">
                <a:latin typeface="+mn-lt"/>
                <a:ea typeface="+mn-ea"/>
                <a:cs typeface="+mn-cs"/>
                <a:sym typeface="Helvetica Light"/>
              </a:rPr>
              <a:t>P</a:t>
            </a:r>
            <a:r>
              <a:rPr lang="en-US" sz="5600" dirty="0" smtClean="0">
                <a:latin typeface="+mn-lt"/>
                <a:ea typeface="+mn-ea"/>
                <a:cs typeface="+mn-cs"/>
                <a:sym typeface="Helvetica Light"/>
              </a:rPr>
              <a:t>14</a:t>
            </a:r>
            <a:endParaRPr sz="5600" dirty="0"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7295806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/>
        </p:nvSpPr>
        <p:spPr>
          <a:xfrm>
            <a:off x="413793" y="573428"/>
            <a:ext cx="12177214" cy="2319279"/>
          </a:xfrm>
          <a:prstGeom prst="rect">
            <a:avLst/>
          </a:prstGeom>
          <a:solidFill>
            <a:srgbClr val="000000">
              <a:alpha val="52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marL="508000"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However, they found it hard to interpret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invisible</a:t>
            </a:r>
            <a:r>
              <a:rPr sz="5000" dirty="0">
                <a:solidFill>
                  <a:srgbClr val="FFFFFF"/>
                </a:solidFill>
              </a:rPr>
              <a:t> consumers</a:t>
            </a:r>
          </a:p>
        </p:txBody>
      </p:sp>
      <p:sp>
        <p:nvSpPr>
          <p:cNvPr id="164" name="Shape 164"/>
          <p:cNvSpPr/>
          <p:nvPr/>
        </p:nvSpPr>
        <p:spPr>
          <a:xfrm>
            <a:off x="5032591" y="9457685"/>
            <a:ext cx="7891040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 dirty="0">
                <a:solidFill>
                  <a:srgbClr val="FFFFFF"/>
                </a:solidFill>
              </a:rPr>
              <a:t>Active Notifications</a:t>
            </a:r>
            <a:r>
              <a:rPr sz="1500" i="1" dirty="0">
                <a:solidFill>
                  <a:srgbClr val="FFFFFF"/>
                </a:solidFill>
              </a:rPr>
              <a:t> - Theus Falcao </a:t>
            </a:r>
            <a:r>
              <a:rPr sz="1500" dirty="0">
                <a:solidFill>
                  <a:srgbClr val="FFFFFF"/>
                </a:solidFill>
              </a:rPr>
              <a:t>(</a:t>
            </a:r>
            <a:r>
              <a:rPr sz="1500" i="1" dirty="0">
                <a:solidFill>
                  <a:srgbClr val="FFFFFF"/>
                </a:solidFill>
              </a:rPr>
              <a:t>https://www.flickr.com/photos/theusfalcao/9563767145</a:t>
            </a:r>
            <a:r>
              <a:rPr sz="1500" dirty="0">
                <a:solidFill>
                  <a:srgbClr val="FFFFFF"/>
                </a:solidFill>
              </a:rPr>
              <a:t>)</a:t>
            </a:r>
            <a:r>
              <a:rPr sz="1500" i="1" dirty="0">
                <a:solidFill>
                  <a:srgbClr val="FFFFFF"/>
                </a:solidFill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/>
        </p:nvSpPr>
        <p:spPr>
          <a:xfrm>
            <a:off x="-547904" y="-2099394"/>
            <a:ext cx="3540401" cy="1076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</a:t>
            </a:r>
          </a:p>
        </p:txBody>
      </p:sp>
      <p:sp>
        <p:nvSpPr>
          <p:cNvPr id="167" name="Shape 167"/>
          <p:cNvSpPr/>
          <p:nvPr/>
        </p:nvSpPr>
        <p:spPr>
          <a:xfrm>
            <a:off x="9993749" y="-5447943"/>
            <a:ext cx="3540401" cy="2143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“”</a:t>
            </a:r>
          </a:p>
        </p:txBody>
      </p:sp>
      <p:sp>
        <p:nvSpPr>
          <p:cNvPr id="168" name="Shape 168"/>
          <p:cNvSpPr>
            <a:spLocks noGrp="1"/>
          </p:cNvSpPr>
          <p:nvPr>
            <p:ph type="title"/>
          </p:nvPr>
        </p:nvSpPr>
        <p:spPr>
          <a:xfrm>
            <a:off x="939379" y="2380569"/>
            <a:ext cx="11126042" cy="5043262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5600">
                <a:latin typeface="+mn-lt"/>
                <a:ea typeface="+mn-ea"/>
                <a:cs typeface="+mn-cs"/>
                <a:sym typeface="Helvetica Light"/>
              </a:rPr>
              <a:t>I don’t understand how Facebook Messenger. I think it’s off and then all of a sudden you just notice the chat comes on.</a:t>
            </a:r>
          </a:p>
          <a:p>
            <a:pPr lvl="0" algn="r">
              <a:defRPr sz="1800"/>
            </a:pPr>
            <a:r>
              <a:rPr sz="5600">
                <a:latin typeface="+mn-lt"/>
                <a:ea typeface="+mn-ea"/>
                <a:cs typeface="+mn-cs"/>
                <a:sym typeface="Helvetica Light"/>
              </a:rPr>
              <a:t>- P29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4303873" y="2381683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4303873" y="2711683"/>
            <a:ext cx="3243743" cy="339788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72" name="Shape 172"/>
          <p:cNvSpPr/>
          <p:nvPr/>
        </p:nvSpPr>
        <p:spPr>
          <a:xfrm>
            <a:off x="4303873" y="3041682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4303873" y="3379069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74" name="Shape 174"/>
          <p:cNvSpPr/>
          <p:nvPr/>
        </p:nvSpPr>
        <p:spPr>
          <a:xfrm>
            <a:off x="4303873" y="4712509"/>
            <a:ext cx="3243743" cy="339789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4303873" y="5042508"/>
            <a:ext cx="3243743" cy="339789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1C232"/>
                </a:solidFill>
              </a:defRPr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4303873" y="5372508"/>
            <a:ext cx="3243743" cy="339788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4303873" y="5709894"/>
            <a:ext cx="3243743" cy="339789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FFC79"/>
                </a:solidFill>
              </a:defRPr>
            </a:pPr>
            <a:endParaRPr/>
          </a:p>
        </p:txBody>
      </p:sp>
      <p:sp>
        <p:nvSpPr>
          <p:cNvPr id="178" name="Shape 178"/>
          <p:cNvSpPr/>
          <p:nvPr/>
        </p:nvSpPr>
        <p:spPr>
          <a:xfrm>
            <a:off x="4303873" y="7043334"/>
            <a:ext cx="3243743" cy="339788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4303873" y="737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4303873" y="770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4303873" y="8040720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grpSp>
        <p:nvGrpSpPr>
          <p:cNvPr id="188" name="Group 188"/>
          <p:cNvGrpSpPr/>
          <p:nvPr/>
        </p:nvGrpSpPr>
        <p:grpSpPr>
          <a:xfrm>
            <a:off x="5889556" y="3795769"/>
            <a:ext cx="72377" cy="814849"/>
            <a:chOff x="0" y="0"/>
            <a:chExt cx="72375" cy="814847"/>
          </a:xfrm>
        </p:grpSpPr>
        <p:sp>
          <p:nvSpPr>
            <p:cNvPr id="182" name="Shape 182"/>
            <p:cNvSpPr/>
            <p:nvPr/>
          </p:nvSpPr>
          <p:spPr>
            <a:xfrm>
              <a:off x="0" y="0"/>
              <a:ext cx="72376" cy="7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>
              <a:off x="0" y="149288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>
              <a:off x="0" y="298577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185" name="Shape 185"/>
            <p:cNvSpPr/>
            <p:nvPr/>
          </p:nvSpPr>
          <p:spPr>
            <a:xfrm>
              <a:off x="0" y="443894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186" name="Shape 186"/>
            <p:cNvSpPr/>
            <p:nvPr/>
          </p:nvSpPr>
          <p:spPr>
            <a:xfrm>
              <a:off x="0" y="593183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187" name="Shape 187"/>
            <p:cNvSpPr/>
            <p:nvPr/>
          </p:nvSpPr>
          <p:spPr>
            <a:xfrm>
              <a:off x="0" y="742471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  <p:sp>
        <p:nvSpPr>
          <p:cNvPr id="189" name="Shape 189"/>
          <p:cNvSpPr/>
          <p:nvPr/>
        </p:nvSpPr>
        <p:spPr>
          <a:xfrm>
            <a:off x="5889556" y="6153560"/>
            <a:ext cx="72377" cy="7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5889556" y="6302848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5889556" y="6452137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92" name="Shape 192"/>
          <p:cNvSpPr/>
          <p:nvPr/>
        </p:nvSpPr>
        <p:spPr>
          <a:xfrm>
            <a:off x="5889556" y="6597454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5889556" y="6746743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94" name="Shape 194"/>
          <p:cNvSpPr/>
          <p:nvPr/>
        </p:nvSpPr>
        <p:spPr>
          <a:xfrm>
            <a:off x="5889556" y="6896032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415183" y="282395"/>
            <a:ext cx="5604433" cy="1420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defTabSz="385572">
              <a:defRPr sz="6534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34" dirty="0" smtClean="0">
                <a:solidFill>
                  <a:srgbClr val="FFFFFF"/>
                </a:solidFill>
              </a:rPr>
              <a:t>MySpeedTest</a:t>
            </a:r>
            <a:endParaRPr sz="6534" dirty="0">
              <a:solidFill>
                <a:srgbClr val="FFFFFF"/>
              </a:solidFill>
            </a:endParaRPr>
          </a:p>
        </p:txBody>
      </p:sp>
      <p:sp>
        <p:nvSpPr>
          <p:cNvPr id="196" name="Shape 196"/>
          <p:cNvSpPr/>
          <p:nvPr/>
        </p:nvSpPr>
        <p:spPr>
          <a:xfrm flipH="1">
            <a:off x="7827557" y="2440968"/>
            <a:ext cx="1" cy="5922519"/>
          </a:xfrm>
          <a:prstGeom prst="line">
            <a:avLst/>
          </a:prstGeom>
          <a:ln w="50800">
            <a:solidFill>
              <a:srgbClr val="F1C232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8548092" y="4002845"/>
            <a:ext cx="3927342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Decreasing order of median daily data usage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/>
        </p:nvSpPr>
        <p:spPr>
          <a:xfrm flipV="1">
            <a:off x="7937257" y="3888826"/>
            <a:ext cx="2165241" cy="1253607"/>
          </a:xfrm>
          <a:prstGeom prst="line">
            <a:avLst/>
          </a:prstGeom>
          <a:ln w="50800">
            <a:solidFill>
              <a:srgbClr val="D29F26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pic>
        <p:nvPicPr>
          <p:cNvPr id="200" name="yt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8970" y="2316934"/>
            <a:ext cx="1467872" cy="14678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skype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8970" y="6977385"/>
            <a:ext cx="1467872" cy="1467872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Shape 202"/>
          <p:cNvSpPr/>
          <p:nvPr/>
        </p:nvSpPr>
        <p:spPr>
          <a:xfrm>
            <a:off x="10273954" y="3672283"/>
            <a:ext cx="2177903" cy="127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YouTube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#25</a:t>
            </a:r>
          </a:p>
        </p:txBody>
      </p:sp>
      <p:sp>
        <p:nvSpPr>
          <p:cNvPr id="203" name="Shape 203"/>
          <p:cNvSpPr/>
          <p:nvPr/>
        </p:nvSpPr>
        <p:spPr>
          <a:xfrm>
            <a:off x="10555078" y="5801207"/>
            <a:ext cx="1615656" cy="1275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Skype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#27</a:t>
            </a:r>
          </a:p>
        </p:txBody>
      </p:sp>
      <p:sp>
        <p:nvSpPr>
          <p:cNvPr id="204" name="Shape 204"/>
          <p:cNvSpPr/>
          <p:nvPr/>
        </p:nvSpPr>
        <p:spPr>
          <a:xfrm>
            <a:off x="4303873" y="2381683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4303873" y="2711683"/>
            <a:ext cx="3243743" cy="339788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06" name="Shape 206"/>
          <p:cNvSpPr/>
          <p:nvPr/>
        </p:nvSpPr>
        <p:spPr>
          <a:xfrm>
            <a:off x="4303873" y="3041682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4303873" y="3379069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08" name="Shape 208"/>
          <p:cNvSpPr/>
          <p:nvPr/>
        </p:nvSpPr>
        <p:spPr>
          <a:xfrm>
            <a:off x="4303873" y="4712509"/>
            <a:ext cx="3243743" cy="339789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4303873" y="5042508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1C232"/>
                </a:solidFill>
              </a:defRPr>
            </a:pPr>
            <a:endParaRPr/>
          </a:p>
        </p:txBody>
      </p:sp>
      <p:sp>
        <p:nvSpPr>
          <p:cNvPr id="210" name="Shape 210"/>
          <p:cNvSpPr/>
          <p:nvPr/>
        </p:nvSpPr>
        <p:spPr>
          <a:xfrm>
            <a:off x="4303873" y="5372508"/>
            <a:ext cx="3243743" cy="339788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11" name="Shape 211"/>
          <p:cNvSpPr/>
          <p:nvPr/>
        </p:nvSpPr>
        <p:spPr>
          <a:xfrm>
            <a:off x="4303873" y="5709894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FFC79"/>
                </a:solidFill>
              </a:defRPr>
            </a:pPr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4303873" y="7043334"/>
            <a:ext cx="3243743" cy="339788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4303873" y="737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14" name="Shape 214"/>
          <p:cNvSpPr/>
          <p:nvPr/>
        </p:nvSpPr>
        <p:spPr>
          <a:xfrm>
            <a:off x="4303873" y="770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4303873" y="8040720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grpSp>
        <p:nvGrpSpPr>
          <p:cNvPr id="222" name="Group 222"/>
          <p:cNvGrpSpPr/>
          <p:nvPr/>
        </p:nvGrpSpPr>
        <p:grpSpPr>
          <a:xfrm>
            <a:off x="5889556" y="3795769"/>
            <a:ext cx="72377" cy="814849"/>
            <a:chOff x="0" y="0"/>
            <a:chExt cx="72375" cy="814847"/>
          </a:xfrm>
        </p:grpSpPr>
        <p:sp>
          <p:nvSpPr>
            <p:cNvPr id="216" name="Shape 216"/>
            <p:cNvSpPr/>
            <p:nvPr/>
          </p:nvSpPr>
          <p:spPr>
            <a:xfrm>
              <a:off x="0" y="0"/>
              <a:ext cx="72376" cy="7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17" name="Shape 217"/>
            <p:cNvSpPr/>
            <p:nvPr/>
          </p:nvSpPr>
          <p:spPr>
            <a:xfrm>
              <a:off x="0" y="149288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18" name="Shape 218"/>
            <p:cNvSpPr/>
            <p:nvPr/>
          </p:nvSpPr>
          <p:spPr>
            <a:xfrm>
              <a:off x="0" y="298577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>
              <a:off x="0" y="443894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0" y="593183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>
              <a:off x="0" y="742471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  <p:sp>
        <p:nvSpPr>
          <p:cNvPr id="223" name="Shape 223"/>
          <p:cNvSpPr/>
          <p:nvPr/>
        </p:nvSpPr>
        <p:spPr>
          <a:xfrm>
            <a:off x="5889556" y="6153560"/>
            <a:ext cx="72377" cy="7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24" name="Shape 224"/>
          <p:cNvSpPr/>
          <p:nvPr/>
        </p:nvSpPr>
        <p:spPr>
          <a:xfrm>
            <a:off x="5889556" y="6302848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25" name="Shape 225"/>
          <p:cNvSpPr/>
          <p:nvPr/>
        </p:nvSpPr>
        <p:spPr>
          <a:xfrm>
            <a:off x="5889556" y="6452137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26" name="Shape 226"/>
          <p:cNvSpPr/>
          <p:nvPr/>
        </p:nvSpPr>
        <p:spPr>
          <a:xfrm>
            <a:off x="5889556" y="6597454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5889556" y="6746743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28" name="Shape 228"/>
          <p:cNvSpPr/>
          <p:nvPr/>
        </p:nvSpPr>
        <p:spPr>
          <a:xfrm>
            <a:off x="5889556" y="6896032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415182" y="282395"/>
            <a:ext cx="11755552" cy="1420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85000" lnSpcReduction="10000"/>
          </a:bodyPr>
          <a:lstStyle>
            <a:lvl1pPr defTabSz="385572">
              <a:defRPr sz="6534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34" dirty="0" smtClean="0">
                <a:solidFill>
                  <a:srgbClr val="FFFFFF"/>
                </a:solidFill>
              </a:rPr>
              <a:t>MySpeedTest</a:t>
            </a:r>
            <a:r>
              <a:rPr lang="en-US" sz="6534" dirty="0" smtClean="0">
                <a:solidFill>
                  <a:srgbClr val="FFFFFF"/>
                </a:solidFill>
              </a:rPr>
              <a:t>: Overall Data Usage</a:t>
            </a:r>
            <a:endParaRPr sz="6534" dirty="0">
              <a:solidFill>
                <a:srgbClr val="FFFFFF"/>
              </a:solidFill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7937257" y="5720456"/>
            <a:ext cx="2165241" cy="1253606"/>
          </a:xfrm>
          <a:prstGeom prst="line">
            <a:avLst/>
          </a:prstGeom>
          <a:ln w="50800">
            <a:solidFill>
              <a:srgbClr val="D29F26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/>
        </p:nvSpPr>
        <p:spPr>
          <a:xfrm>
            <a:off x="346848" y="5049267"/>
            <a:ext cx="3871105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6 of </a:t>
            </a: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the </a:t>
            </a:r>
            <a:r>
              <a:rPr sz="3600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top 10 </a:t>
            </a:r>
            <a:r>
              <a:rPr sz="3600" dirty="0" smtClean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applications</a:t>
            </a:r>
            <a:r>
              <a:rPr lang="en-US" sz="3600" dirty="0" smtClean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 using mobile data </a:t>
            </a:r>
            <a:r>
              <a:rPr sz="3600" dirty="0" smtClean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ran </a:t>
            </a:r>
            <a:r>
              <a:rPr sz="36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as </a:t>
            </a:r>
            <a:r>
              <a:rPr sz="3600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background services</a:t>
            </a:r>
          </a:p>
        </p:txBody>
      </p:sp>
      <p:sp>
        <p:nvSpPr>
          <p:cNvPr id="233" name="Shape 233"/>
          <p:cNvSpPr/>
          <p:nvPr/>
        </p:nvSpPr>
        <p:spPr>
          <a:xfrm flipH="1">
            <a:off x="1994236" y="3310004"/>
            <a:ext cx="1449912" cy="1449912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4303873" y="2381683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4303873" y="2711683"/>
            <a:ext cx="3243743" cy="339788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4303873" y="3041682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4303873" y="3379069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4303873" y="4712509"/>
            <a:ext cx="3243743" cy="339789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4303873" y="5042508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1C232"/>
                </a:solidFill>
              </a:defRPr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4303873" y="5372508"/>
            <a:ext cx="3243743" cy="339788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4303873" y="5709894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FFC79"/>
                </a:solidFill>
              </a:defRPr>
            </a:pPr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4303873" y="7043334"/>
            <a:ext cx="3243743" cy="339788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4303873" y="737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9" name="Shape 249"/>
          <p:cNvSpPr/>
          <p:nvPr/>
        </p:nvSpPr>
        <p:spPr>
          <a:xfrm>
            <a:off x="4303873" y="770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4303873" y="8040720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grpSp>
        <p:nvGrpSpPr>
          <p:cNvPr id="257" name="Group 257"/>
          <p:cNvGrpSpPr/>
          <p:nvPr/>
        </p:nvGrpSpPr>
        <p:grpSpPr>
          <a:xfrm>
            <a:off x="5889556" y="3795769"/>
            <a:ext cx="72377" cy="814849"/>
            <a:chOff x="0" y="0"/>
            <a:chExt cx="72375" cy="814847"/>
          </a:xfrm>
        </p:grpSpPr>
        <p:sp>
          <p:nvSpPr>
            <p:cNvPr id="251" name="Shape 251"/>
            <p:cNvSpPr/>
            <p:nvPr/>
          </p:nvSpPr>
          <p:spPr>
            <a:xfrm>
              <a:off x="0" y="0"/>
              <a:ext cx="72376" cy="7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0" y="149288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0" y="298577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>
              <a:off x="0" y="443894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0" y="593183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0" y="742471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  <p:sp>
        <p:nvSpPr>
          <p:cNvPr id="258" name="Shape 258"/>
          <p:cNvSpPr/>
          <p:nvPr/>
        </p:nvSpPr>
        <p:spPr>
          <a:xfrm>
            <a:off x="5889556" y="6153560"/>
            <a:ext cx="72377" cy="7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5889556" y="6302848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0" name="Shape 260"/>
          <p:cNvSpPr/>
          <p:nvPr/>
        </p:nvSpPr>
        <p:spPr>
          <a:xfrm>
            <a:off x="5889556" y="6452137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5889556" y="6597454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5889556" y="6746743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5889556" y="6896032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3702383" y="2053823"/>
            <a:ext cx="574032" cy="173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10000">
                <a:solidFill>
                  <a:srgbClr val="2C7FB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0000">
                <a:solidFill>
                  <a:srgbClr val="2C7FB8"/>
                </a:solidFill>
              </a:rPr>
              <a:t>{</a:t>
            </a:r>
          </a:p>
        </p:txBody>
      </p:sp>
      <p:sp>
        <p:nvSpPr>
          <p:cNvPr id="265" name="Shape 265"/>
          <p:cNvSpPr/>
          <p:nvPr/>
        </p:nvSpPr>
        <p:spPr>
          <a:xfrm>
            <a:off x="415183" y="282395"/>
            <a:ext cx="10411306" cy="1420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defTabSz="385572">
              <a:defRPr sz="6534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34" dirty="0" smtClean="0">
                <a:solidFill>
                  <a:srgbClr val="FFFFFF"/>
                </a:solidFill>
              </a:rPr>
              <a:t>MySpeedTest</a:t>
            </a:r>
            <a:r>
              <a:rPr lang="en-US" sz="6534" dirty="0" smtClean="0">
                <a:solidFill>
                  <a:srgbClr val="FFFFFF"/>
                </a:solidFill>
              </a:rPr>
              <a:t>: Mobile Data</a:t>
            </a:r>
            <a:endParaRPr sz="6534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/>
          <p:nvPr/>
        </p:nvSpPr>
        <p:spPr>
          <a:xfrm>
            <a:off x="4303873" y="2381683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4303873" y="2711683"/>
            <a:ext cx="3243743" cy="339788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4303873" y="3041682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4303873" y="3379069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4303873" y="4712509"/>
            <a:ext cx="3243743" cy="339789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4303873" y="5042508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1C232"/>
                </a:solidFill>
              </a:defRPr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4303873" y="5372508"/>
            <a:ext cx="3243743" cy="339788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4303873" y="5709894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FFC79"/>
                </a:solidFill>
              </a:defRPr>
            </a:pPr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4303873" y="7043334"/>
            <a:ext cx="3243743" cy="339788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4303873" y="737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9" name="Shape 249"/>
          <p:cNvSpPr/>
          <p:nvPr/>
        </p:nvSpPr>
        <p:spPr>
          <a:xfrm>
            <a:off x="4303873" y="770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4303873" y="8040720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grpSp>
        <p:nvGrpSpPr>
          <p:cNvPr id="257" name="Group 257"/>
          <p:cNvGrpSpPr/>
          <p:nvPr/>
        </p:nvGrpSpPr>
        <p:grpSpPr>
          <a:xfrm>
            <a:off x="5889556" y="3795769"/>
            <a:ext cx="72377" cy="814849"/>
            <a:chOff x="0" y="0"/>
            <a:chExt cx="72375" cy="814847"/>
          </a:xfrm>
        </p:grpSpPr>
        <p:sp>
          <p:nvSpPr>
            <p:cNvPr id="251" name="Shape 251"/>
            <p:cNvSpPr/>
            <p:nvPr/>
          </p:nvSpPr>
          <p:spPr>
            <a:xfrm>
              <a:off x="0" y="0"/>
              <a:ext cx="72376" cy="7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0" y="149288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0" y="298577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>
              <a:off x="0" y="443894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0" y="593183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0" y="742471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  <p:sp>
        <p:nvSpPr>
          <p:cNvPr id="258" name="Shape 258"/>
          <p:cNvSpPr/>
          <p:nvPr/>
        </p:nvSpPr>
        <p:spPr>
          <a:xfrm>
            <a:off x="5889556" y="6153560"/>
            <a:ext cx="72377" cy="7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5889556" y="6302848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0" name="Shape 260"/>
          <p:cNvSpPr/>
          <p:nvPr/>
        </p:nvSpPr>
        <p:spPr>
          <a:xfrm>
            <a:off x="5889556" y="6452137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5889556" y="6597454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5889556" y="6746743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5889556" y="6896032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7741496" y="1981837"/>
            <a:ext cx="574032" cy="173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10000">
                <a:solidFill>
                  <a:srgbClr val="2C7FB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0000" dirty="0" smtClean="0">
                <a:solidFill>
                  <a:srgbClr val="2C7FB8"/>
                </a:solidFill>
              </a:rPr>
              <a:t>}</a:t>
            </a:r>
            <a:endParaRPr sz="10000" dirty="0">
              <a:solidFill>
                <a:srgbClr val="2C7FB8"/>
              </a:solidFill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415183" y="282395"/>
            <a:ext cx="9120456" cy="1420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85000" lnSpcReduction="10000"/>
          </a:bodyPr>
          <a:lstStyle>
            <a:lvl1pPr defTabSz="385572">
              <a:defRPr sz="6534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34" dirty="0" smtClean="0">
                <a:solidFill>
                  <a:srgbClr val="FFFFFF"/>
                </a:solidFill>
              </a:rPr>
              <a:t>MySpeedTest</a:t>
            </a:r>
            <a:r>
              <a:rPr lang="en-US" sz="6534" dirty="0" smtClean="0">
                <a:solidFill>
                  <a:srgbClr val="FFFFFF"/>
                </a:solidFill>
              </a:rPr>
              <a:t>: Mobile Data</a:t>
            </a:r>
            <a:endParaRPr sz="6534" dirty="0">
              <a:solidFill>
                <a:srgbClr val="FFFFFF"/>
              </a:solidFill>
            </a:endParaRPr>
          </a:p>
        </p:txBody>
      </p:sp>
      <p:sp>
        <p:nvSpPr>
          <p:cNvPr id="37" name="Shape 233"/>
          <p:cNvSpPr/>
          <p:nvPr/>
        </p:nvSpPr>
        <p:spPr>
          <a:xfrm flipV="1">
            <a:off x="8619549" y="1080665"/>
            <a:ext cx="1623975" cy="1802344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38" name="Shape 233"/>
          <p:cNvSpPr/>
          <p:nvPr/>
        </p:nvSpPr>
        <p:spPr>
          <a:xfrm>
            <a:off x="8619550" y="3051470"/>
            <a:ext cx="1561514" cy="965963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39" name="Shape 233"/>
          <p:cNvSpPr/>
          <p:nvPr/>
        </p:nvSpPr>
        <p:spPr>
          <a:xfrm>
            <a:off x="8619550" y="3379068"/>
            <a:ext cx="1561514" cy="4661651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pic>
        <p:nvPicPr>
          <p:cNvPr id="2" name="Picture 1" descr="downloa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880" y="282395"/>
            <a:ext cx="1305978" cy="1305978"/>
          </a:xfrm>
          <a:prstGeom prst="rect">
            <a:avLst/>
          </a:prstGeom>
        </p:spPr>
      </p:pic>
      <p:pic>
        <p:nvPicPr>
          <p:cNvPr id="3" name="Picture 2" descr="download (4).jpe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8934" y="3586675"/>
            <a:ext cx="1305978" cy="1305978"/>
          </a:xfrm>
          <a:prstGeom prst="rect">
            <a:avLst/>
          </a:prstGeom>
        </p:spPr>
      </p:pic>
      <p:pic>
        <p:nvPicPr>
          <p:cNvPr id="4" name="Picture 3" descr="download (5).jpe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880" y="7043334"/>
            <a:ext cx="1345032" cy="1345032"/>
          </a:xfrm>
          <a:prstGeom prst="rect">
            <a:avLst/>
          </a:prstGeom>
        </p:spPr>
      </p:pic>
      <p:sp>
        <p:nvSpPr>
          <p:cNvPr id="43" name="Shape 237"/>
          <p:cNvSpPr/>
          <p:nvPr/>
        </p:nvSpPr>
        <p:spPr>
          <a:xfrm>
            <a:off x="10181064" y="8477974"/>
            <a:ext cx="2498420" cy="127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err="1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WhatsApp</a:t>
            </a:r>
            <a:endParaRPr sz="3600"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</a:t>
            </a: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10</a:t>
            </a:r>
            <a:endParaRPr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4" name="Shape 237"/>
          <p:cNvSpPr/>
          <p:nvPr/>
        </p:nvSpPr>
        <p:spPr>
          <a:xfrm>
            <a:off x="10181064" y="5125965"/>
            <a:ext cx="2498420" cy="127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Twitter</a:t>
            </a:r>
            <a:endParaRPr sz="3600"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</a:t>
            </a: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6</a:t>
            </a:r>
            <a:endParaRPr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5" name="Shape 237"/>
          <p:cNvSpPr/>
          <p:nvPr/>
        </p:nvSpPr>
        <p:spPr>
          <a:xfrm>
            <a:off x="10181064" y="1655166"/>
            <a:ext cx="2498420" cy="127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Facebook</a:t>
            </a:r>
            <a:endParaRPr sz="3600"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</a:t>
            </a: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endParaRPr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2847227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/>
          <p:nvPr/>
        </p:nvSpPr>
        <p:spPr>
          <a:xfrm>
            <a:off x="4303873" y="2381683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4303873" y="2711683"/>
            <a:ext cx="3243743" cy="339788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4303873" y="3041682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4303873" y="3379069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4303873" y="4712509"/>
            <a:ext cx="3243743" cy="339789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4303873" y="5042508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1C232"/>
                </a:solidFill>
              </a:defRPr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4303873" y="5372508"/>
            <a:ext cx="3243743" cy="339788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4303873" y="5709894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FFC79"/>
                </a:solidFill>
              </a:defRPr>
            </a:pPr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4303873" y="7043334"/>
            <a:ext cx="3243743" cy="339788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4303873" y="737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9" name="Shape 249"/>
          <p:cNvSpPr/>
          <p:nvPr/>
        </p:nvSpPr>
        <p:spPr>
          <a:xfrm>
            <a:off x="4303873" y="770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4303873" y="8040720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grpSp>
        <p:nvGrpSpPr>
          <p:cNvPr id="257" name="Group 257"/>
          <p:cNvGrpSpPr/>
          <p:nvPr/>
        </p:nvGrpSpPr>
        <p:grpSpPr>
          <a:xfrm>
            <a:off x="5889556" y="3795769"/>
            <a:ext cx="72377" cy="814849"/>
            <a:chOff x="0" y="0"/>
            <a:chExt cx="72375" cy="814847"/>
          </a:xfrm>
        </p:grpSpPr>
        <p:sp>
          <p:nvSpPr>
            <p:cNvPr id="251" name="Shape 251"/>
            <p:cNvSpPr/>
            <p:nvPr/>
          </p:nvSpPr>
          <p:spPr>
            <a:xfrm>
              <a:off x="0" y="0"/>
              <a:ext cx="72376" cy="7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0" y="149288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0" y="298577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>
              <a:off x="0" y="443894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0" y="593183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0" y="742471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  <p:sp>
        <p:nvSpPr>
          <p:cNvPr id="258" name="Shape 258"/>
          <p:cNvSpPr/>
          <p:nvPr/>
        </p:nvSpPr>
        <p:spPr>
          <a:xfrm>
            <a:off x="5889556" y="6153560"/>
            <a:ext cx="72377" cy="7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5889556" y="6302848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0" name="Shape 260"/>
          <p:cNvSpPr/>
          <p:nvPr/>
        </p:nvSpPr>
        <p:spPr>
          <a:xfrm>
            <a:off x="5889556" y="6452137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5889556" y="6597454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5889556" y="6746743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5889556" y="6896032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7741496" y="1981837"/>
            <a:ext cx="574032" cy="173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10000">
                <a:solidFill>
                  <a:srgbClr val="2C7FB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0000" dirty="0" smtClean="0">
                <a:solidFill>
                  <a:srgbClr val="2C7FB8"/>
                </a:solidFill>
              </a:rPr>
              <a:t>}</a:t>
            </a:r>
            <a:endParaRPr sz="10000" dirty="0">
              <a:solidFill>
                <a:srgbClr val="2C7FB8"/>
              </a:solidFill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415183" y="282395"/>
            <a:ext cx="9120456" cy="1420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85000" lnSpcReduction="10000"/>
          </a:bodyPr>
          <a:lstStyle>
            <a:lvl1pPr defTabSz="385572">
              <a:defRPr sz="6534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34" dirty="0" smtClean="0">
                <a:solidFill>
                  <a:srgbClr val="FFFFFF"/>
                </a:solidFill>
              </a:rPr>
              <a:t>MySpeedTest</a:t>
            </a:r>
            <a:r>
              <a:rPr lang="en-US" sz="6534" dirty="0" smtClean="0">
                <a:solidFill>
                  <a:srgbClr val="FFFFFF"/>
                </a:solidFill>
              </a:rPr>
              <a:t>: Mobile Data</a:t>
            </a:r>
            <a:endParaRPr sz="6534" dirty="0">
              <a:solidFill>
                <a:srgbClr val="FFFFFF"/>
              </a:solidFill>
            </a:endParaRPr>
          </a:p>
        </p:txBody>
      </p:sp>
      <p:sp>
        <p:nvSpPr>
          <p:cNvPr id="37" name="Shape 233"/>
          <p:cNvSpPr/>
          <p:nvPr/>
        </p:nvSpPr>
        <p:spPr>
          <a:xfrm flipV="1">
            <a:off x="8619549" y="1080665"/>
            <a:ext cx="1623975" cy="1802344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38" name="Shape 233"/>
          <p:cNvSpPr/>
          <p:nvPr/>
        </p:nvSpPr>
        <p:spPr>
          <a:xfrm>
            <a:off x="8619550" y="3051470"/>
            <a:ext cx="1561514" cy="965963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39" name="Shape 233"/>
          <p:cNvSpPr/>
          <p:nvPr/>
        </p:nvSpPr>
        <p:spPr>
          <a:xfrm>
            <a:off x="8619550" y="3379068"/>
            <a:ext cx="1561514" cy="4661651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pic>
        <p:nvPicPr>
          <p:cNvPr id="2" name="Picture 1" descr="downloa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880" y="282395"/>
            <a:ext cx="1305978" cy="1305978"/>
          </a:xfrm>
          <a:prstGeom prst="rect">
            <a:avLst/>
          </a:prstGeom>
        </p:spPr>
      </p:pic>
      <p:pic>
        <p:nvPicPr>
          <p:cNvPr id="3" name="Picture 2" descr="download (4).jpe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8934" y="3586675"/>
            <a:ext cx="1305978" cy="1305978"/>
          </a:xfrm>
          <a:prstGeom prst="rect">
            <a:avLst/>
          </a:prstGeom>
        </p:spPr>
      </p:pic>
      <p:pic>
        <p:nvPicPr>
          <p:cNvPr id="4" name="Picture 3" descr="download (5).jpe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880" y="7043334"/>
            <a:ext cx="1345032" cy="1345032"/>
          </a:xfrm>
          <a:prstGeom prst="rect">
            <a:avLst/>
          </a:prstGeom>
        </p:spPr>
      </p:pic>
      <p:sp>
        <p:nvSpPr>
          <p:cNvPr id="43" name="Shape 237"/>
          <p:cNvSpPr/>
          <p:nvPr/>
        </p:nvSpPr>
        <p:spPr>
          <a:xfrm>
            <a:off x="10181064" y="8477974"/>
            <a:ext cx="2498420" cy="127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err="1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WhatsApp</a:t>
            </a:r>
            <a:endParaRPr sz="3600"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</a:t>
            </a: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10</a:t>
            </a:r>
            <a:endParaRPr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4" name="Shape 237"/>
          <p:cNvSpPr/>
          <p:nvPr/>
        </p:nvSpPr>
        <p:spPr>
          <a:xfrm>
            <a:off x="10181064" y="5125965"/>
            <a:ext cx="2498420" cy="127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Twitter</a:t>
            </a:r>
            <a:endParaRPr sz="3600"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</a:t>
            </a: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6</a:t>
            </a:r>
            <a:endParaRPr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5" name="Shape 237"/>
          <p:cNvSpPr/>
          <p:nvPr/>
        </p:nvSpPr>
        <p:spPr>
          <a:xfrm>
            <a:off x="10181064" y="1655166"/>
            <a:ext cx="2498420" cy="127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Facebook</a:t>
            </a:r>
            <a:endParaRPr sz="3600"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</a:t>
            </a: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endParaRPr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440357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/>
        </p:nvSpPr>
        <p:spPr>
          <a:xfrm>
            <a:off x="346848" y="4495269"/>
            <a:ext cx="3871105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5 of </a:t>
            </a: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the </a:t>
            </a:r>
            <a:r>
              <a:rPr sz="3600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top 10 </a:t>
            </a:r>
            <a:r>
              <a:rPr sz="3600" dirty="0" smtClean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applications</a:t>
            </a:r>
            <a:r>
              <a:rPr lang="en-US" sz="3600" dirty="0" smtClean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 on </a:t>
            </a:r>
            <a:r>
              <a:rPr lang="en-US" sz="3600" dirty="0" err="1" smtClean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WiFi</a:t>
            </a:r>
            <a:r>
              <a:rPr lang="en-US" sz="3600" dirty="0" smtClean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 related to downloads + media storage (also background services)</a:t>
            </a:r>
          </a:p>
        </p:txBody>
      </p:sp>
      <p:sp>
        <p:nvSpPr>
          <p:cNvPr id="233" name="Shape 233"/>
          <p:cNvSpPr/>
          <p:nvPr/>
        </p:nvSpPr>
        <p:spPr>
          <a:xfrm flipH="1">
            <a:off x="1994236" y="2939041"/>
            <a:ext cx="1449912" cy="1449912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4303873" y="2381683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4303873" y="2711683"/>
            <a:ext cx="3243743" cy="339788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4303873" y="3041682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4303873" y="3379069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4303873" y="4712509"/>
            <a:ext cx="3243743" cy="339789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4303873" y="5042508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1C232"/>
                </a:solidFill>
              </a:defRPr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4303873" y="5372508"/>
            <a:ext cx="3243743" cy="339788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4303873" y="5709894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FFC79"/>
                </a:solidFill>
              </a:defRPr>
            </a:pPr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4303873" y="7043334"/>
            <a:ext cx="3243743" cy="339788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4303873" y="737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9" name="Shape 249"/>
          <p:cNvSpPr/>
          <p:nvPr/>
        </p:nvSpPr>
        <p:spPr>
          <a:xfrm>
            <a:off x="4303873" y="770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4303873" y="8040720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grpSp>
        <p:nvGrpSpPr>
          <p:cNvPr id="257" name="Group 257"/>
          <p:cNvGrpSpPr/>
          <p:nvPr/>
        </p:nvGrpSpPr>
        <p:grpSpPr>
          <a:xfrm>
            <a:off x="5889556" y="3795769"/>
            <a:ext cx="72377" cy="814849"/>
            <a:chOff x="0" y="0"/>
            <a:chExt cx="72375" cy="814847"/>
          </a:xfrm>
        </p:grpSpPr>
        <p:sp>
          <p:nvSpPr>
            <p:cNvPr id="251" name="Shape 251"/>
            <p:cNvSpPr/>
            <p:nvPr/>
          </p:nvSpPr>
          <p:spPr>
            <a:xfrm>
              <a:off x="0" y="0"/>
              <a:ext cx="72376" cy="7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0" y="149288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0" y="298577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>
              <a:off x="0" y="443894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0" y="593183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0" y="742471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  <p:sp>
        <p:nvSpPr>
          <p:cNvPr id="258" name="Shape 258"/>
          <p:cNvSpPr/>
          <p:nvPr/>
        </p:nvSpPr>
        <p:spPr>
          <a:xfrm>
            <a:off x="5889556" y="6153560"/>
            <a:ext cx="72377" cy="7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5889556" y="6302848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0" name="Shape 260"/>
          <p:cNvSpPr/>
          <p:nvPr/>
        </p:nvSpPr>
        <p:spPr>
          <a:xfrm>
            <a:off x="5889556" y="6452137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5889556" y="6597454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5889556" y="6746743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5889556" y="6896032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3702383" y="2053823"/>
            <a:ext cx="574032" cy="173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10000">
                <a:solidFill>
                  <a:srgbClr val="2C7FB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0000">
                <a:solidFill>
                  <a:srgbClr val="2C7FB8"/>
                </a:solidFill>
              </a:rPr>
              <a:t>{</a:t>
            </a:r>
          </a:p>
        </p:txBody>
      </p:sp>
      <p:sp>
        <p:nvSpPr>
          <p:cNvPr id="265" name="Shape 265"/>
          <p:cNvSpPr/>
          <p:nvPr/>
        </p:nvSpPr>
        <p:spPr>
          <a:xfrm>
            <a:off x="415183" y="282395"/>
            <a:ext cx="10411306" cy="1420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defTabSz="385572">
              <a:defRPr sz="6534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34" dirty="0" smtClean="0">
                <a:solidFill>
                  <a:srgbClr val="FFFFFF"/>
                </a:solidFill>
              </a:rPr>
              <a:t>MySpeedTest</a:t>
            </a:r>
            <a:r>
              <a:rPr lang="en-US" sz="6534" dirty="0" smtClean="0">
                <a:solidFill>
                  <a:srgbClr val="FFFFFF"/>
                </a:solidFill>
              </a:rPr>
              <a:t>: WiFi</a:t>
            </a:r>
            <a:endParaRPr sz="6534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4192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/>
          <p:nvPr/>
        </p:nvSpPr>
        <p:spPr>
          <a:xfrm>
            <a:off x="4303873" y="2381683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4303873" y="2711683"/>
            <a:ext cx="3243743" cy="339788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4303873" y="3041682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4303873" y="3379069"/>
            <a:ext cx="3243743" cy="339789"/>
          </a:xfrm>
          <a:prstGeom prst="rect">
            <a:avLst/>
          </a:prstGeom>
          <a:solidFill>
            <a:srgbClr val="2C7FB8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4303873" y="4712509"/>
            <a:ext cx="3243743" cy="339789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4303873" y="5042508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1C232"/>
                </a:solidFill>
              </a:defRPr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4303873" y="5372508"/>
            <a:ext cx="3243743" cy="339788"/>
          </a:xfrm>
          <a:prstGeom prst="rect">
            <a:avLst/>
          </a:prstGeom>
          <a:solidFill>
            <a:srgbClr val="7FCDBB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4303873" y="5709894"/>
            <a:ext cx="3243743" cy="339789"/>
          </a:xfrm>
          <a:prstGeom prst="rect">
            <a:avLst/>
          </a:prstGeom>
          <a:solidFill>
            <a:srgbClr val="D29F26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FFC79"/>
                </a:solidFill>
              </a:defRPr>
            </a:pPr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4303873" y="7043334"/>
            <a:ext cx="3243743" cy="339788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4303873" y="737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49" name="Shape 249"/>
          <p:cNvSpPr/>
          <p:nvPr/>
        </p:nvSpPr>
        <p:spPr>
          <a:xfrm>
            <a:off x="4303873" y="7703333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4303873" y="8040720"/>
            <a:ext cx="3243743" cy="339789"/>
          </a:xfrm>
          <a:prstGeom prst="rect">
            <a:avLst/>
          </a:prstGeom>
          <a:solidFill>
            <a:srgbClr val="EDF8B1"/>
          </a:solidFill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grpSp>
        <p:nvGrpSpPr>
          <p:cNvPr id="257" name="Group 257"/>
          <p:cNvGrpSpPr/>
          <p:nvPr/>
        </p:nvGrpSpPr>
        <p:grpSpPr>
          <a:xfrm>
            <a:off x="5889556" y="3795769"/>
            <a:ext cx="72377" cy="814849"/>
            <a:chOff x="0" y="0"/>
            <a:chExt cx="72375" cy="814847"/>
          </a:xfrm>
        </p:grpSpPr>
        <p:sp>
          <p:nvSpPr>
            <p:cNvPr id="251" name="Shape 251"/>
            <p:cNvSpPr/>
            <p:nvPr/>
          </p:nvSpPr>
          <p:spPr>
            <a:xfrm>
              <a:off x="0" y="0"/>
              <a:ext cx="72376" cy="7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0" y="149288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0" y="298577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>
              <a:off x="0" y="443894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0" y="593183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0" y="742471"/>
              <a:ext cx="72376" cy="72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C7F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  <p:sp>
        <p:nvSpPr>
          <p:cNvPr id="258" name="Shape 258"/>
          <p:cNvSpPr/>
          <p:nvPr/>
        </p:nvSpPr>
        <p:spPr>
          <a:xfrm>
            <a:off x="5889556" y="6153560"/>
            <a:ext cx="72377" cy="7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5889556" y="6302848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0" name="Shape 260"/>
          <p:cNvSpPr/>
          <p:nvPr/>
        </p:nvSpPr>
        <p:spPr>
          <a:xfrm>
            <a:off x="5889556" y="6452137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5889556" y="6597454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5889556" y="6746743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5889556" y="6896032"/>
            <a:ext cx="72377" cy="72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FCD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265" name="Shape 265"/>
          <p:cNvSpPr/>
          <p:nvPr/>
        </p:nvSpPr>
        <p:spPr>
          <a:xfrm>
            <a:off x="415183" y="282395"/>
            <a:ext cx="10411306" cy="1420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defTabSz="385572">
              <a:defRPr sz="6534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34" dirty="0" smtClean="0">
                <a:solidFill>
                  <a:srgbClr val="FFFFFF"/>
                </a:solidFill>
              </a:rPr>
              <a:t>MySpeedTest</a:t>
            </a:r>
            <a:r>
              <a:rPr lang="en-US" sz="6534" dirty="0" smtClean="0">
                <a:solidFill>
                  <a:srgbClr val="FFFFFF"/>
                </a:solidFill>
              </a:rPr>
              <a:t>: WiFi</a:t>
            </a:r>
            <a:endParaRPr sz="6534" dirty="0">
              <a:solidFill>
                <a:srgbClr val="FFFFFF"/>
              </a:solidFill>
            </a:endParaRPr>
          </a:p>
        </p:txBody>
      </p:sp>
      <p:sp>
        <p:nvSpPr>
          <p:cNvPr id="37" name="Shape 233"/>
          <p:cNvSpPr/>
          <p:nvPr/>
        </p:nvSpPr>
        <p:spPr>
          <a:xfrm flipV="1">
            <a:off x="8619549" y="1080665"/>
            <a:ext cx="1623975" cy="1802344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38" name="Shape 233"/>
          <p:cNvSpPr/>
          <p:nvPr/>
        </p:nvSpPr>
        <p:spPr>
          <a:xfrm>
            <a:off x="8619550" y="3051470"/>
            <a:ext cx="1561514" cy="965963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39" name="Shape 233"/>
          <p:cNvSpPr/>
          <p:nvPr/>
        </p:nvSpPr>
        <p:spPr>
          <a:xfrm>
            <a:off x="8619550" y="3379068"/>
            <a:ext cx="1561514" cy="4661651"/>
          </a:xfrm>
          <a:prstGeom prst="line">
            <a:avLst/>
          </a:prstGeom>
          <a:ln w="50800">
            <a:solidFill>
              <a:srgbClr val="2C7FB8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pic>
        <p:nvPicPr>
          <p:cNvPr id="40" name="Picture 39" descr="downloa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880" y="282395"/>
            <a:ext cx="1305978" cy="1305978"/>
          </a:xfrm>
          <a:prstGeom prst="rect">
            <a:avLst/>
          </a:prstGeom>
        </p:spPr>
      </p:pic>
      <p:pic>
        <p:nvPicPr>
          <p:cNvPr id="41" name="Picture 40" descr="download (4).jpe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8934" y="3586675"/>
            <a:ext cx="1305978" cy="1305978"/>
          </a:xfrm>
          <a:prstGeom prst="rect">
            <a:avLst/>
          </a:prstGeom>
        </p:spPr>
      </p:pic>
      <p:sp>
        <p:nvSpPr>
          <p:cNvPr id="43" name="Shape 237"/>
          <p:cNvSpPr/>
          <p:nvPr/>
        </p:nvSpPr>
        <p:spPr>
          <a:xfrm>
            <a:off x="10181064" y="8477974"/>
            <a:ext cx="2498420" cy="127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Google+</a:t>
            </a:r>
            <a:endParaRPr sz="3600"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</a:t>
            </a: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10</a:t>
            </a:r>
            <a:endParaRPr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4" name="Shape 237"/>
          <p:cNvSpPr/>
          <p:nvPr/>
        </p:nvSpPr>
        <p:spPr>
          <a:xfrm>
            <a:off x="10181064" y="5125965"/>
            <a:ext cx="2498420" cy="127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Twitter</a:t>
            </a:r>
            <a:endParaRPr sz="3600"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</a:t>
            </a: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7</a:t>
            </a:r>
            <a:endParaRPr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5" name="Shape 237"/>
          <p:cNvSpPr/>
          <p:nvPr/>
        </p:nvSpPr>
        <p:spPr>
          <a:xfrm>
            <a:off x="10181064" y="1655166"/>
            <a:ext cx="2498420" cy="127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Facebook</a:t>
            </a:r>
            <a:endParaRPr sz="3600"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#</a:t>
            </a:r>
            <a:r>
              <a:rPr lang="en-US" sz="3600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6</a:t>
            </a:r>
            <a:endParaRPr dirty="0">
              <a:solidFill>
                <a:srgbClr val="BC8027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2" name="Picture 1" descr="download (6)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1522" y="7020963"/>
            <a:ext cx="1443264" cy="1443264"/>
          </a:xfrm>
          <a:prstGeom prst="rect">
            <a:avLst/>
          </a:prstGeom>
        </p:spPr>
      </p:pic>
      <p:sp>
        <p:nvSpPr>
          <p:cNvPr id="47" name="Shape 264"/>
          <p:cNvSpPr/>
          <p:nvPr/>
        </p:nvSpPr>
        <p:spPr>
          <a:xfrm>
            <a:off x="7741496" y="1981837"/>
            <a:ext cx="574032" cy="173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10000">
                <a:solidFill>
                  <a:srgbClr val="2C7FB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0000" dirty="0" smtClean="0">
                <a:solidFill>
                  <a:srgbClr val="2C7FB8"/>
                </a:solidFill>
              </a:rPr>
              <a:t>}</a:t>
            </a:r>
            <a:endParaRPr sz="10000" dirty="0">
              <a:solidFill>
                <a:srgbClr val="2C7F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39153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Findings</a:t>
            </a:r>
          </a:p>
        </p:txBody>
      </p:sp>
      <p:sp>
        <p:nvSpPr>
          <p:cNvPr id="152" name="Shape 152"/>
          <p:cNvSpPr/>
          <p:nvPr/>
        </p:nvSpPr>
        <p:spPr>
          <a:xfrm>
            <a:off x="2408334" y="1966512"/>
            <a:ext cx="10184364" cy="71120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Q1: How does the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cost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of mobile data affect usage?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Q2:</a:t>
            </a:r>
            <a:r>
              <a:rPr sz="5000" dirty="0">
                <a:solidFill>
                  <a:srgbClr val="FFFFFF"/>
                </a:solidFill>
              </a:rPr>
              <a:t> Do users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know</a:t>
            </a:r>
            <a:r>
              <a:rPr sz="5000" dirty="0">
                <a:solidFill>
                  <a:srgbClr val="FFFFFF"/>
                </a:solidFill>
              </a:rPr>
              <a:t> which apps consume most mobile data on their mobile phones?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>
                  <a:alpha val="20000"/>
                </a:srgbClr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Q3: What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tools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do users employ to track mobile data?</a:t>
            </a:r>
          </a:p>
        </p:txBody>
      </p:sp>
      <p:pic>
        <p:nvPicPr>
          <p:cNvPr id="153" name="money.png"/>
          <p:cNvPicPr/>
          <p:nvPr/>
        </p:nvPicPr>
        <p:blipFill>
          <a:blip r:embed="rId2" cstate="screen">
            <a:alphaModFix amt="19629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07" y="2192837"/>
            <a:ext cx="1542287" cy="1542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knowledge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4754162"/>
            <a:ext cx="1536701" cy="153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tools.png"/>
          <p:cNvPicPr/>
          <p:nvPr/>
        </p:nvPicPr>
        <p:blipFill>
          <a:blip r:embed="rId4" cstate="screen">
            <a:alphaModFix amt="19842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7445777"/>
            <a:ext cx="1536701" cy="15367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1588892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Findings</a:t>
            </a:r>
          </a:p>
        </p:txBody>
      </p:sp>
      <p:sp>
        <p:nvSpPr>
          <p:cNvPr id="275" name="Shape 275"/>
          <p:cNvSpPr/>
          <p:nvPr/>
        </p:nvSpPr>
        <p:spPr>
          <a:xfrm>
            <a:off x="2408334" y="1966512"/>
            <a:ext cx="10184364" cy="71120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Q1: How does the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cost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of mobile data affect usage?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Q2: Do users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know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which apps consume most mobile data on their mobile phones?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>
                  <a:alpha val="20000"/>
                </a:srgbClr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Q3:</a:t>
            </a:r>
            <a:r>
              <a:rPr sz="5000" dirty="0">
                <a:solidFill>
                  <a:srgbClr val="FFFFFF"/>
                </a:solidFill>
              </a:rPr>
              <a:t> What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tools</a:t>
            </a:r>
            <a:r>
              <a:rPr sz="5000" dirty="0">
                <a:solidFill>
                  <a:srgbClr val="FFFFFF"/>
                </a:solidFill>
              </a:rPr>
              <a:t> do users employ to track mobile data?</a:t>
            </a:r>
          </a:p>
        </p:txBody>
      </p:sp>
      <p:pic>
        <p:nvPicPr>
          <p:cNvPr id="276" name="money.png"/>
          <p:cNvPicPr/>
          <p:nvPr/>
        </p:nvPicPr>
        <p:blipFill>
          <a:blip r:embed="rId2" cstate="screen">
            <a:alphaModFix amt="19629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07" y="2192837"/>
            <a:ext cx="1542287" cy="1542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knowledge.png"/>
          <p:cNvPicPr/>
          <p:nvPr/>
        </p:nvPicPr>
        <p:blipFill>
          <a:blip r:embed="rId3" cstate="screen">
            <a:alphaModFix amt="20493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4754162"/>
            <a:ext cx="1536701" cy="153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tools.pn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7445777"/>
            <a:ext cx="1536701" cy="1536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440158" y="343513"/>
            <a:ext cx="12124484" cy="4509177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marL="277813"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Most users tracked usage by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repeatedly</a:t>
            </a:r>
            <a:r>
              <a:rPr sz="5000" b="1" dirty="0">
                <a:solidFill>
                  <a:srgbClr val="D29F26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viewing</a:t>
            </a:r>
            <a:r>
              <a:rPr sz="5000" dirty="0">
                <a:solidFill>
                  <a:srgbClr val="FFFFFF"/>
                </a:solidFill>
              </a:rPr>
              <a:t> their data balances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958979" y="9457685"/>
            <a:ext cx="7049777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 dirty="0">
                <a:solidFill>
                  <a:schemeClr val="tx1">
                    <a:lumMod val="75000"/>
                  </a:schemeClr>
                </a:solidFill>
              </a:rPr>
              <a:t>Tools</a:t>
            </a:r>
            <a:r>
              <a:rPr sz="1500" i="1" dirty="0">
                <a:solidFill>
                  <a:schemeClr val="tx1">
                    <a:lumMod val="75000"/>
                  </a:schemeClr>
                </a:solidFill>
              </a:rPr>
              <a:t> - Tontographer </a:t>
            </a:r>
            <a:r>
              <a:rPr sz="1500" dirty="0">
                <a:solidFill>
                  <a:schemeClr val="tx1">
                    <a:lumMod val="75000"/>
                  </a:schemeClr>
                </a:solidFill>
              </a:rPr>
              <a:t>(</a:t>
            </a:r>
            <a:r>
              <a:rPr sz="1500" i="1" dirty="0">
                <a:solidFill>
                  <a:schemeClr val="tx1">
                    <a:lumMod val="75000"/>
                  </a:schemeClr>
                </a:solidFill>
              </a:rPr>
              <a:t>https://www.flickr.com/photos/36247316@N00/3108399560</a:t>
            </a:r>
            <a:r>
              <a:rPr sz="1500" dirty="0">
                <a:solidFill>
                  <a:schemeClr val="tx1">
                    <a:lumMod val="75000"/>
                  </a:schemeClr>
                </a:solidFill>
              </a:rP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/>
          <p:nvPr/>
        </p:nvSpPr>
        <p:spPr>
          <a:xfrm>
            <a:off x="-547904" y="-2099394"/>
            <a:ext cx="3540401" cy="1076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</a:t>
            </a:r>
          </a:p>
        </p:txBody>
      </p:sp>
      <p:sp>
        <p:nvSpPr>
          <p:cNvPr id="287" name="Shape 287"/>
          <p:cNvSpPr/>
          <p:nvPr/>
        </p:nvSpPr>
        <p:spPr>
          <a:xfrm>
            <a:off x="9993749" y="-5447943"/>
            <a:ext cx="3540401" cy="2143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“”</a:t>
            </a:r>
          </a:p>
        </p:txBody>
      </p:sp>
      <p:sp>
        <p:nvSpPr>
          <p:cNvPr id="288" name="Shape 288"/>
          <p:cNvSpPr>
            <a:spLocks noGrp="1"/>
          </p:cNvSpPr>
          <p:nvPr>
            <p:ph type="title"/>
          </p:nvPr>
        </p:nvSpPr>
        <p:spPr>
          <a:xfrm>
            <a:off x="939379" y="2380569"/>
            <a:ext cx="11126042" cy="504326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>
              <a:defRPr sz="1800"/>
            </a:pPr>
            <a:r>
              <a:rPr sz="5600" dirty="0">
                <a:latin typeface="+mn-lt"/>
                <a:ea typeface="+mn-ea"/>
                <a:cs typeface="+mn-cs"/>
                <a:sym typeface="Helvetica Light"/>
              </a:rPr>
              <a:t>I </a:t>
            </a:r>
            <a:r>
              <a:rPr lang="en-US" sz="5600" dirty="0" smtClean="0">
                <a:latin typeface="+mn-lt"/>
                <a:ea typeface="+mn-ea"/>
                <a:cs typeface="+mn-cs"/>
                <a:sym typeface="Helvetica Light"/>
              </a:rPr>
              <a:t>check my airtime balance and I will see. I know Facebook and </a:t>
            </a:r>
            <a:r>
              <a:rPr lang="en-US" sz="5600" dirty="0" err="1" smtClean="0">
                <a:latin typeface="+mn-lt"/>
                <a:ea typeface="+mn-ea"/>
                <a:cs typeface="+mn-cs"/>
                <a:sym typeface="Helvetica Light"/>
              </a:rPr>
              <a:t>Instagram</a:t>
            </a:r>
            <a:r>
              <a:rPr lang="en-US" sz="5600" dirty="0" smtClean="0">
                <a:latin typeface="+mn-lt"/>
                <a:ea typeface="+mn-ea"/>
                <a:cs typeface="+mn-cs"/>
                <a:sym typeface="Helvetica Light"/>
              </a:rPr>
              <a:t> takes most of the data</a:t>
            </a:r>
            <a:r>
              <a:rPr sz="5600" dirty="0" smtClean="0">
                <a:latin typeface="+mn-lt"/>
                <a:ea typeface="+mn-ea"/>
                <a:cs typeface="+mn-cs"/>
                <a:sym typeface="Helvetica Light"/>
              </a:rPr>
              <a:t>.</a:t>
            </a:r>
            <a:r>
              <a:rPr lang="en-US" sz="5600" dirty="0" smtClean="0">
                <a:latin typeface="+mn-lt"/>
                <a:ea typeface="+mn-ea"/>
                <a:cs typeface="+mn-cs"/>
                <a:sym typeface="Helvetica Light"/>
              </a:rPr>
              <a:t> So I will use it on that, then I’ll check again.</a:t>
            </a:r>
            <a:endParaRPr sz="5600" dirty="0">
              <a:latin typeface="+mn-lt"/>
              <a:ea typeface="+mn-ea"/>
              <a:cs typeface="+mn-cs"/>
              <a:sym typeface="Helvetica Light"/>
            </a:endParaRPr>
          </a:p>
          <a:p>
            <a:pPr lvl="0" algn="r">
              <a:defRPr sz="1800"/>
            </a:pPr>
            <a:endParaRPr sz="5600" dirty="0">
              <a:latin typeface="+mn-lt"/>
              <a:ea typeface="+mn-ea"/>
              <a:cs typeface="+mn-cs"/>
              <a:sym typeface="Helvetica Light"/>
            </a:endParaRPr>
          </a:p>
          <a:p>
            <a:pPr lvl="0" algn="r">
              <a:defRPr sz="1800"/>
            </a:pPr>
            <a:r>
              <a:rPr sz="5600" dirty="0">
                <a:latin typeface="+mn-lt"/>
                <a:ea typeface="+mn-ea"/>
                <a:cs typeface="+mn-cs"/>
                <a:sym typeface="Helvetica Light"/>
              </a:rPr>
              <a:t>- </a:t>
            </a:r>
            <a:r>
              <a:rPr sz="5600" dirty="0" smtClean="0">
                <a:latin typeface="+mn-lt"/>
                <a:ea typeface="+mn-ea"/>
                <a:cs typeface="+mn-cs"/>
                <a:sym typeface="Helvetica Light"/>
              </a:rPr>
              <a:t>P1</a:t>
            </a:r>
            <a:r>
              <a:rPr lang="en-US" sz="5600" dirty="0" smtClean="0">
                <a:latin typeface="+mn-lt"/>
                <a:ea typeface="+mn-ea"/>
                <a:cs typeface="+mn-cs"/>
                <a:sym typeface="Helvetica Light"/>
              </a:rPr>
              <a:t>0</a:t>
            </a:r>
            <a:endParaRPr sz="5600" dirty="0"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06334276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440158" y="343513"/>
            <a:ext cx="12124484" cy="4509177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/>
          <a:p>
            <a:pPr marL="346075" lvl="0" algn="l">
              <a:defRPr sz="1800">
                <a:solidFill>
                  <a:srgbClr val="000000"/>
                </a:solidFill>
              </a:defRPr>
            </a:pPr>
            <a:r>
              <a:rPr sz="5000" dirty="0" smtClean="0">
                <a:solidFill>
                  <a:srgbClr val="FFFFFF"/>
                </a:solidFill>
              </a:rPr>
              <a:t>Others expressed </a:t>
            </a:r>
            <a:r>
              <a:rPr sz="5000" b="1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displeasure</a:t>
            </a:r>
            <a:r>
              <a:rPr sz="5000" dirty="0" smtClean="0">
                <a:solidFill>
                  <a:srgbClr val="FFFFFF"/>
                </a:solidFill>
              </a:rPr>
              <a:t> with ISP provided data-tracking tools</a:t>
            </a:r>
            <a:r>
              <a:rPr lang="en-US" sz="5000" dirty="0" smtClean="0">
                <a:solidFill>
                  <a:srgbClr val="FFFFFF"/>
                </a:solidFill>
              </a:rPr>
              <a:t> </a:t>
            </a:r>
          </a:p>
          <a:p>
            <a:pPr marL="346075" lvl="0" algn="l">
              <a:defRPr sz="1800">
                <a:solidFill>
                  <a:srgbClr val="000000"/>
                </a:solidFill>
              </a:defRPr>
            </a:pPr>
            <a:endParaRPr lang="en-US" sz="5000" dirty="0"/>
          </a:p>
          <a:p>
            <a:pPr marL="346075" lvl="0" algn="l">
              <a:defRPr sz="1800">
                <a:solidFill>
                  <a:srgbClr val="000000"/>
                </a:solidFill>
              </a:defRPr>
            </a:pPr>
            <a:r>
              <a:rPr lang="en-US" sz="5000" b="1" dirty="0" smtClean="0">
                <a:solidFill>
                  <a:srgbClr val="BC8027"/>
                </a:solidFill>
                <a:latin typeface="+mj-lt"/>
              </a:rPr>
              <a:t>57.4% </a:t>
            </a:r>
            <a:r>
              <a:rPr lang="en-US" sz="5000" dirty="0" smtClean="0">
                <a:solidFill>
                  <a:srgbClr val="FFFFFF"/>
                </a:solidFill>
              </a:rPr>
              <a:t>reported tracking mobile data in survey but interviews revealed this was more pervasive</a:t>
            </a:r>
            <a:endParaRPr sz="5000" dirty="0">
              <a:solidFill>
                <a:srgbClr val="FFFFFF"/>
              </a:solidFill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958979" y="9457685"/>
            <a:ext cx="7049777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 dirty="0">
                <a:solidFill>
                  <a:schemeClr val="tx1">
                    <a:lumMod val="75000"/>
                  </a:schemeClr>
                </a:solidFill>
              </a:rPr>
              <a:t>Tools</a:t>
            </a:r>
            <a:r>
              <a:rPr sz="1500" i="1" dirty="0">
                <a:solidFill>
                  <a:schemeClr val="tx1">
                    <a:lumMod val="75000"/>
                  </a:schemeClr>
                </a:solidFill>
              </a:rPr>
              <a:t> - Tontographer </a:t>
            </a:r>
            <a:r>
              <a:rPr sz="1500" dirty="0">
                <a:solidFill>
                  <a:schemeClr val="tx1">
                    <a:lumMod val="75000"/>
                  </a:schemeClr>
                </a:solidFill>
              </a:rPr>
              <a:t>(</a:t>
            </a:r>
            <a:r>
              <a:rPr sz="1500" i="1" dirty="0">
                <a:solidFill>
                  <a:schemeClr val="tx1">
                    <a:lumMod val="75000"/>
                  </a:schemeClr>
                </a:solidFill>
              </a:rPr>
              <a:t>https://www.flickr.com/photos/36247316@N00/3108399560</a:t>
            </a:r>
            <a:r>
              <a:rPr sz="1500" dirty="0">
                <a:solidFill>
                  <a:schemeClr val="tx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504396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440158" y="1780009"/>
            <a:ext cx="12124484" cy="4509177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/>
          <a:p>
            <a:pPr marL="346075" lvl="0" algn="l">
              <a:defRPr sz="1800">
                <a:solidFill>
                  <a:srgbClr val="000000"/>
                </a:solidFill>
              </a:defRPr>
            </a:pPr>
            <a:r>
              <a:rPr lang="en-US"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O</a:t>
            </a:r>
            <a:r>
              <a:rPr lang="en-US" sz="5000" b="1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ptimizing strategies</a:t>
            </a:r>
            <a:r>
              <a:rPr lang="en-US"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sz="5000" b="1" dirty="0" smtClean="0">
                <a:solidFill>
                  <a:schemeClr val="tx1"/>
                </a:solidFill>
                <a:ea typeface="+mj-ea"/>
                <a:cs typeface="+mj-cs"/>
                <a:sym typeface="Helvetica"/>
              </a:rPr>
              <a:t>to save mobile data include purposefully </a:t>
            </a:r>
            <a:r>
              <a:rPr lang="en-US" sz="5000" b="1" dirty="0" smtClean="0">
                <a:solidFill>
                  <a:schemeClr val="accent4"/>
                </a:solidFill>
                <a:latin typeface="+mj-lt"/>
                <a:ea typeface="+mj-ea"/>
                <a:cs typeface="+mj-cs"/>
                <a:sym typeface="Helvetica"/>
              </a:rPr>
              <a:t>disconnecting</a:t>
            </a:r>
            <a:r>
              <a:rPr lang="en-US" sz="5000" b="1" dirty="0" smtClean="0">
                <a:solidFill>
                  <a:schemeClr val="tx1"/>
                </a:solidFill>
                <a:ea typeface="+mj-ea"/>
                <a:cs typeface="+mj-cs"/>
                <a:sym typeface="Helvetica"/>
              </a:rPr>
              <a:t>, postponing data usage, avoiding data-intensive applications, changing settings, and using special bundles.</a:t>
            </a:r>
            <a:endParaRPr lang="en-US" sz="5000" dirty="0" smtClean="0">
              <a:solidFill>
                <a:srgbClr val="FFFFFF"/>
              </a:solidFill>
            </a:endParaRPr>
          </a:p>
          <a:p>
            <a:pPr marL="346075" lvl="0" algn="l">
              <a:defRPr sz="1800">
                <a:solidFill>
                  <a:srgbClr val="000000"/>
                </a:solidFill>
              </a:defRPr>
            </a:pP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4785383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G_713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13004800" cy="971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1500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IMG_711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730992" y="1345193"/>
            <a:ext cx="9197558" cy="686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817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/>
          <p:nvPr/>
        </p:nvSpPr>
        <p:spPr>
          <a:xfrm>
            <a:off x="554954" y="754173"/>
            <a:ext cx="11894891" cy="19596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92500" lnSpcReduction="10000"/>
          </a:bodyPr>
          <a:lstStyle/>
          <a:p>
            <a:pPr marL="346075"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Users desired </a:t>
            </a:r>
            <a:r>
              <a:rPr sz="5000" b="1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greater</a:t>
            </a:r>
            <a:r>
              <a:rPr lang="en-US" sz="5000" b="1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 visibility and </a:t>
            </a:r>
            <a:r>
              <a:rPr sz="5000" b="1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control</a:t>
            </a:r>
            <a:r>
              <a:rPr sz="5000" dirty="0">
                <a:solidFill>
                  <a:srgbClr val="BC8027"/>
                </a:solidFill>
              </a:rPr>
              <a:t> </a:t>
            </a:r>
            <a:r>
              <a:rPr lang="en-US" sz="5000" dirty="0" smtClean="0">
                <a:solidFill>
                  <a:schemeClr val="tx1"/>
                </a:solidFill>
              </a:rPr>
              <a:t>in</a:t>
            </a:r>
            <a:r>
              <a:rPr lang="en-US" sz="5000" dirty="0" smtClean="0">
                <a:solidFill>
                  <a:srgbClr val="FFFFFF"/>
                </a:solidFill>
              </a:rPr>
              <a:t>to</a:t>
            </a:r>
            <a:r>
              <a:rPr sz="5000" dirty="0" smtClean="0">
                <a:solidFill>
                  <a:srgbClr val="FFFFFF"/>
                </a:solidFill>
              </a:rPr>
              <a:t> </a:t>
            </a:r>
            <a:r>
              <a:rPr sz="5000" dirty="0">
                <a:solidFill>
                  <a:srgbClr val="FFFFFF"/>
                </a:solidFill>
              </a:rPr>
              <a:t>how much data different </a:t>
            </a:r>
            <a:r>
              <a:rPr sz="5000" dirty="0" smtClean="0">
                <a:solidFill>
                  <a:srgbClr val="FFFFFF"/>
                </a:solidFill>
              </a:rPr>
              <a:t>app</a:t>
            </a:r>
            <a:r>
              <a:rPr lang="en-US" sz="5000" dirty="0" smtClean="0">
                <a:solidFill>
                  <a:srgbClr val="FFFFFF"/>
                </a:solidFill>
              </a:rPr>
              <a:t>lication</a:t>
            </a:r>
            <a:r>
              <a:rPr sz="5000" dirty="0" smtClean="0">
                <a:solidFill>
                  <a:srgbClr val="FFFFFF"/>
                </a:solidFill>
              </a:rPr>
              <a:t>s </a:t>
            </a:r>
            <a:r>
              <a:rPr sz="5000" dirty="0">
                <a:solidFill>
                  <a:srgbClr val="FFFFFF"/>
                </a:solidFill>
              </a:rPr>
              <a:t>use</a:t>
            </a:r>
          </a:p>
        </p:txBody>
      </p:sp>
      <p:sp>
        <p:nvSpPr>
          <p:cNvPr id="284" name="Shape 284"/>
          <p:cNvSpPr/>
          <p:nvPr/>
        </p:nvSpPr>
        <p:spPr>
          <a:xfrm>
            <a:off x="2773341" y="9421560"/>
            <a:ext cx="10278144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 dirty="0">
                <a:solidFill>
                  <a:schemeClr val="tx1">
                    <a:lumMod val="65000"/>
                  </a:schemeClr>
                </a:solidFill>
              </a:rPr>
              <a:t>Close up person using smartphone</a:t>
            </a:r>
            <a:r>
              <a:rPr sz="1500" i="1" dirty="0">
                <a:solidFill>
                  <a:schemeClr val="tx1">
                    <a:lumMod val="65000"/>
                  </a:schemeClr>
                </a:solidFill>
              </a:rPr>
              <a:t> - Japanexperterna.se </a:t>
            </a:r>
            <a:r>
              <a:rPr sz="1500" dirty="0">
                <a:solidFill>
                  <a:schemeClr val="tx1">
                    <a:lumMod val="65000"/>
                  </a:schemeClr>
                </a:solidFill>
              </a:rPr>
              <a:t>(</a:t>
            </a:r>
            <a:r>
              <a:rPr sz="1500" i="1" dirty="0">
                <a:solidFill>
                  <a:schemeClr val="tx1">
                    <a:lumMod val="65000"/>
                  </a:schemeClr>
                </a:solidFill>
              </a:rPr>
              <a:t>https://www.flickr.com/photos/68532869@N08/17471462035</a:t>
            </a:r>
            <a:r>
              <a:rPr sz="1500" dirty="0">
                <a:solidFill>
                  <a:schemeClr val="tx1">
                    <a:lumMod val="65000"/>
                  </a:schemeClr>
                </a:solidFill>
              </a:rP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/>
          <p:nvPr/>
        </p:nvSpPr>
        <p:spPr>
          <a:xfrm>
            <a:off x="-547904" y="-2099394"/>
            <a:ext cx="3540401" cy="1076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</a:t>
            </a:r>
          </a:p>
        </p:txBody>
      </p:sp>
      <p:sp>
        <p:nvSpPr>
          <p:cNvPr id="287" name="Shape 287"/>
          <p:cNvSpPr/>
          <p:nvPr/>
        </p:nvSpPr>
        <p:spPr>
          <a:xfrm>
            <a:off x="9993749" y="-5447943"/>
            <a:ext cx="3540401" cy="2143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0">
                <a:solidFill>
                  <a:srgbClr val="DCDEE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0">
                <a:solidFill>
                  <a:srgbClr val="DCDEE0"/>
                </a:solidFill>
              </a:rPr>
              <a:t>“”</a:t>
            </a:r>
          </a:p>
        </p:txBody>
      </p:sp>
      <p:sp>
        <p:nvSpPr>
          <p:cNvPr id="288" name="Shape 288"/>
          <p:cNvSpPr>
            <a:spLocks noGrp="1"/>
          </p:cNvSpPr>
          <p:nvPr>
            <p:ph type="title"/>
          </p:nvPr>
        </p:nvSpPr>
        <p:spPr>
          <a:xfrm>
            <a:off x="939379" y="2380569"/>
            <a:ext cx="11126042" cy="504326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>
              <a:defRPr sz="1800"/>
            </a:pPr>
            <a:r>
              <a:rPr sz="5600" dirty="0">
                <a:latin typeface="+mn-lt"/>
                <a:ea typeface="+mn-ea"/>
                <a:cs typeface="+mn-cs"/>
                <a:sym typeface="Helvetica Light"/>
              </a:rPr>
              <a:t>I want to be able to specify how much data I want a particular app to use in a particular </a:t>
            </a:r>
            <a:r>
              <a:rPr sz="5600" dirty="0" smtClean="0">
                <a:latin typeface="+mn-lt"/>
                <a:ea typeface="+mn-ea"/>
                <a:cs typeface="+mn-cs"/>
                <a:sym typeface="Helvetica Light"/>
              </a:rPr>
              <a:t>month.</a:t>
            </a:r>
            <a:r>
              <a:rPr lang="en-US" sz="5600" dirty="0"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lang="en-US" sz="5600" dirty="0" smtClean="0">
                <a:latin typeface="+mn-lt"/>
                <a:ea typeface="+mn-ea"/>
                <a:cs typeface="+mn-cs"/>
                <a:sym typeface="Helvetica Light"/>
              </a:rPr>
              <a:t>So I want my </a:t>
            </a:r>
            <a:r>
              <a:rPr lang="en-US" sz="5600" dirty="0" err="1" smtClean="0">
                <a:latin typeface="+mn-lt"/>
                <a:ea typeface="+mn-ea"/>
                <a:cs typeface="+mn-cs"/>
                <a:sym typeface="Helvetica Light"/>
              </a:rPr>
              <a:t>WhatsApp</a:t>
            </a:r>
            <a:r>
              <a:rPr lang="en-US" sz="5600" dirty="0" smtClean="0">
                <a:latin typeface="+mn-lt"/>
                <a:ea typeface="+mn-ea"/>
                <a:cs typeface="+mn-cs"/>
                <a:sym typeface="Helvetica Light"/>
              </a:rPr>
              <a:t> application to be dedicated 20 MB worth of data every month.</a:t>
            </a:r>
            <a:endParaRPr sz="5600" dirty="0">
              <a:latin typeface="+mn-lt"/>
              <a:ea typeface="+mn-ea"/>
              <a:cs typeface="+mn-cs"/>
              <a:sym typeface="Helvetica Light"/>
            </a:endParaRPr>
          </a:p>
          <a:p>
            <a:pPr lvl="0" algn="r">
              <a:defRPr sz="1800"/>
            </a:pPr>
            <a:endParaRPr sz="5600" dirty="0">
              <a:latin typeface="+mn-lt"/>
              <a:ea typeface="+mn-ea"/>
              <a:cs typeface="+mn-cs"/>
              <a:sym typeface="Helvetica Light"/>
            </a:endParaRPr>
          </a:p>
          <a:p>
            <a:pPr lvl="0" algn="r">
              <a:defRPr sz="1800"/>
            </a:pPr>
            <a:r>
              <a:rPr sz="5600" dirty="0">
                <a:latin typeface="+mn-lt"/>
                <a:ea typeface="+mn-ea"/>
                <a:cs typeface="+mn-cs"/>
                <a:sym typeface="Helvetica Light"/>
              </a:rPr>
              <a:t>- </a:t>
            </a:r>
            <a:r>
              <a:rPr sz="5600" dirty="0" smtClean="0">
                <a:latin typeface="+mn-lt"/>
                <a:ea typeface="+mn-ea"/>
                <a:cs typeface="+mn-cs"/>
                <a:sym typeface="Helvetica Light"/>
              </a:rPr>
              <a:t>P</a:t>
            </a:r>
            <a:r>
              <a:rPr lang="en-US" sz="5600" dirty="0" smtClean="0">
                <a:latin typeface="+mn-lt"/>
                <a:ea typeface="+mn-ea"/>
                <a:cs typeface="+mn-cs"/>
                <a:sym typeface="Helvetica Light"/>
              </a:rPr>
              <a:t>29</a:t>
            </a:r>
            <a:endParaRPr sz="5600" dirty="0"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/>
          </p:cNvSpPr>
          <p:nvPr>
            <p:ph type="title"/>
          </p:nvPr>
        </p:nvSpPr>
        <p:spPr>
          <a:xfrm>
            <a:off x="415183" y="282395"/>
            <a:ext cx="12174434" cy="1859096"/>
          </a:xfrm>
          <a:prstGeom prst="rect">
            <a:avLst/>
          </a:prstGeom>
        </p:spPr>
        <p:txBody>
          <a:bodyPr/>
          <a:lstStyle>
            <a:lvl1pPr>
              <a:defRPr sz="9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900">
                <a:solidFill>
                  <a:srgbClr val="FFFFFF"/>
                </a:solidFill>
              </a:rPr>
              <a:t>Findings</a:t>
            </a:r>
          </a:p>
        </p:txBody>
      </p:sp>
      <p:sp>
        <p:nvSpPr>
          <p:cNvPr id="275" name="Shape 275"/>
          <p:cNvSpPr/>
          <p:nvPr/>
        </p:nvSpPr>
        <p:spPr>
          <a:xfrm>
            <a:off x="2408334" y="1966512"/>
            <a:ext cx="10184364" cy="711200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Q1: How does the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cost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of mobile data affect usage?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Q2: Do users </a:t>
            </a:r>
            <a:r>
              <a:rPr sz="5000" b="1" dirty="0">
                <a:solidFill>
                  <a:srgbClr val="FFFFFF">
                    <a:alpha val="2000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know</a:t>
            </a:r>
            <a:r>
              <a:rPr sz="5000" dirty="0">
                <a:solidFill>
                  <a:srgbClr val="FFFFFF">
                    <a:alpha val="20000"/>
                  </a:srgbClr>
                </a:solidFill>
              </a:rPr>
              <a:t> which apps consume most mobile data on their mobile phones?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>
                  <a:alpha val="20000"/>
                </a:srgbClr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D45954"/>
                </a:solidFill>
              </a:rPr>
              <a:t>Q3:</a:t>
            </a:r>
            <a:r>
              <a:rPr sz="5000" dirty="0">
                <a:solidFill>
                  <a:srgbClr val="FFFFFF"/>
                </a:solidFill>
              </a:rPr>
              <a:t> What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tools</a:t>
            </a:r>
            <a:r>
              <a:rPr sz="5000" dirty="0">
                <a:solidFill>
                  <a:srgbClr val="FFFFFF"/>
                </a:solidFill>
              </a:rPr>
              <a:t> do users employ to track mobile data?</a:t>
            </a:r>
          </a:p>
        </p:txBody>
      </p:sp>
      <p:pic>
        <p:nvPicPr>
          <p:cNvPr id="276" name="money.png"/>
          <p:cNvPicPr/>
          <p:nvPr/>
        </p:nvPicPr>
        <p:blipFill>
          <a:blip r:embed="rId2" cstate="screen">
            <a:alphaModFix amt="19629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07" y="2192837"/>
            <a:ext cx="1542287" cy="1542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knowledge.png"/>
          <p:cNvPicPr/>
          <p:nvPr/>
        </p:nvPicPr>
        <p:blipFill>
          <a:blip r:embed="rId3" cstate="screen">
            <a:alphaModFix amt="20493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4754162"/>
            <a:ext cx="1536701" cy="153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tools.pn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" y="7445777"/>
            <a:ext cx="1536701" cy="15367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1752011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>
            <a:spLocks noGrp="1"/>
          </p:cNvSpPr>
          <p:nvPr>
            <p:ph type="title"/>
          </p:nvPr>
        </p:nvSpPr>
        <p:spPr>
          <a:xfrm>
            <a:off x="305850" y="182995"/>
            <a:ext cx="12393100" cy="1951184"/>
          </a:xfrm>
          <a:prstGeom prst="rect">
            <a:avLst/>
          </a:prstGeom>
        </p:spPr>
        <p:txBody>
          <a:bodyPr/>
          <a:lstStyle>
            <a:lvl1pPr defTabSz="560831">
              <a:defRPr sz="9504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504">
                <a:solidFill>
                  <a:srgbClr val="FFFFFF"/>
                </a:solidFill>
              </a:rPr>
              <a:t>Implications for Design</a:t>
            </a:r>
          </a:p>
        </p:txBody>
      </p:sp>
      <p:grpSp>
        <p:nvGrpSpPr>
          <p:cNvPr id="295" name="Group 295"/>
          <p:cNvGrpSpPr/>
          <p:nvPr/>
        </p:nvGrpSpPr>
        <p:grpSpPr>
          <a:xfrm>
            <a:off x="742430" y="2052164"/>
            <a:ext cx="11519940" cy="2110551"/>
            <a:chOff x="0" y="0"/>
            <a:chExt cx="11519938" cy="2110549"/>
          </a:xfrm>
        </p:grpSpPr>
        <p:grpSp>
          <p:nvGrpSpPr>
            <p:cNvPr id="293" name="Group 293"/>
            <p:cNvGrpSpPr/>
            <p:nvPr/>
          </p:nvGrpSpPr>
          <p:grpSpPr>
            <a:xfrm>
              <a:off x="0" y="0"/>
              <a:ext cx="11519939" cy="2110550"/>
              <a:chOff x="0" y="0"/>
              <a:chExt cx="11519938" cy="2110549"/>
            </a:xfrm>
          </p:grpSpPr>
          <p:sp>
            <p:nvSpPr>
              <p:cNvPr id="291" name="Shape 291"/>
              <p:cNvSpPr/>
              <p:nvPr/>
            </p:nvSpPr>
            <p:spPr>
              <a:xfrm>
                <a:off x="1922582" y="0"/>
                <a:ext cx="9597357" cy="2110550"/>
              </a:xfrm>
              <a:prstGeom prst="rect">
                <a:avLst/>
              </a:prstGeom>
              <a:solidFill>
                <a:srgbClr val="000000">
                  <a:alpha val="34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rmAutofit lnSpcReduction="10000"/>
              </a:bodyPr>
              <a:lstStyle/>
              <a:p>
                <a:pPr lvl="0" algn="l">
                  <a:defRPr sz="1800">
                    <a:solidFill>
                      <a:srgbClr val="000000"/>
                    </a:solidFill>
                  </a:defRPr>
                </a:pPr>
                <a:r>
                  <a:rPr sz="5000" dirty="0">
                    <a:solidFill>
                      <a:srgbClr val="FFFFFF"/>
                    </a:solidFill>
                  </a:rPr>
                  <a:t>Costs influence </a:t>
                </a:r>
                <a:r>
                  <a:rPr sz="5000" b="1" dirty="0">
                    <a:solidFill>
                      <a:srgbClr val="BC8027"/>
                    </a:solidFill>
                    <a:latin typeface="+mj-lt"/>
                    <a:ea typeface="+mj-ea"/>
                    <a:cs typeface="+mj-cs"/>
                    <a:sym typeface="Helvetica"/>
                  </a:rPr>
                  <a:t>how</a:t>
                </a:r>
                <a:r>
                  <a:rPr sz="5000" dirty="0">
                    <a:solidFill>
                      <a:srgbClr val="FFFFFF"/>
                    </a:solidFill>
                  </a:rPr>
                  <a:t> </a:t>
                </a:r>
                <a:r>
                  <a:rPr sz="5000" dirty="0" smtClean="0">
                    <a:solidFill>
                      <a:srgbClr val="FFFFFF"/>
                    </a:solidFill>
                  </a:rPr>
                  <a:t>users </a:t>
                </a:r>
                <a:r>
                  <a:rPr sz="5000" dirty="0">
                    <a:solidFill>
                      <a:srgbClr val="FFFFFF"/>
                    </a:solidFill>
                  </a:rPr>
                  <a:t>get </a:t>
                </a:r>
                <a:r>
                  <a:rPr sz="5000" dirty="0" smtClean="0">
                    <a:solidFill>
                      <a:srgbClr val="FFFFFF"/>
                    </a:solidFill>
                  </a:rPr>
                  <a:t>online</a:t>
                </a:r>
                <a:r>
                  <a:rPr lang="en-US" sz="5000" dirty="0" smtClean="0">
                    <a:solidFill>
                      <a:srgbClr val="FFFFFF"/>
                    </a:solidFill>
                  </a:rPr>
                  <a:t> and often involves purposeful </a:t>
                </a:r>
                <a:r>
                  <a:rPr lang="en-US" sz="5000" b="1" dirty="0" smtClean="0">
                    <a:solidFill>
                      <a:schemeClr val="accent4"/>
                    </a:solidFill>
                    <a:latin typeface="+mj-lt"/>
                  </a:rPr>
                  <a:t>disconnection</a:t>
                </a:r>
                <a:endParaRPr sz="5000" b="1" dirty="0">
                  <a:solidFill>
                    <a:schemeClr val="accent4"/>
                  </a:solidFill>
                  <a:latin typeface="+mj-lt"/>
                </a:endParaRPr>
              </a:p>
            </p:txBody>
          </p:sp>
          <p:pic>
            <p:nvPicPr>
              <p:cNvPr id="292" name="money.png"/>
              <p:cNvPicPr/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284131"/>
                <a:ext cx="1542287" cy="154228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294" name="Shape 294"/>
            <p:cNvSpPr/>
            <p:nvPr/>
          </p:nvSpPr>
          <p:spPr>
            <a:xfrm>
              <a:off x="88541" y="0"/>
              <a:ext cx="11342857" cy="2110550"/>
            </a:xfrm>
            <a:prstGeom prst="rect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>
            <a:spLocks noGrp="1"/>
          </p:cNvSpPr>
          <p:nvPr>
            <p:ph type="title"/>
          </p:nvPr>
        </p:nvSpPr>
        <p:spPr>
          <a:xfrm>
            <a:off x="305850" y="182995"/>
            <a:ext cx="12393100" cy="1951184"/>
          </a:xfrm>
          <a:prstGeom prst="rect">
            <a:avLst/>
          </a:prstGeom>
        </p:spPr>
        <p:txBody>
          <a:bodyPr/>
          <a:lstStyle>
            <a:lvl1pPr defTabSz="560831">
              <a:defRPr sz="9504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504">
                <a:solidFill>
                  <a:srgbClr val="FFFFFF"/>
                </a:solidFill>
              </a:rPr>
              <a:t>Implications for Design</a:t>
            </a:r>
          </a:p>
        </p:txBody>
      </p:sp>
      <p:pic>
        <p:nvPicPr>
          <p:cNvPr id="301" name="performance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24" y="4728253"/>
            <a:ext cx="1536701" cy="1792818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Shape 302"/>
          <p:cNvSpPr/>
          <p:nvPr/>
        </p:nvSpPr>
        <p:spPr>
          <a:xfrm>
            <a:off x="2710802" y="4446695"/>
            <a:ext cx="8959921" cy="383605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Reducing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costs</a:t>
            </a:r>
            <a:r>
              <a:rPr sz="5000" dirty="0">
                <a:solidFill>
                  <a:srgbClr val="FFFFFF"/>
                </a:solidFill>
              </a:rPr>
              <a:t>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(e.g. caching </a:t>
            </a:r>
            <a:r>
              <a:rPr sz="5000" dirty="0" smtClean="0">
                <a:solidFill>
                  <a:srgbClr val="FFFFFF"/>
                </a:solidFill>
              </a:rPr>
              <a:t>ads</a:t>
            </a:r>
            <a:r>
              <a:rPr lang="en-US" sz="5000" dirty="0" smtClean="0">
                <a:solidFill>
                  <a:srgbClr val="FFFFFF"/>
                </a:solidFill>
              </a:rPr>
              <a:t>, zero-rating</a:t>
            </a:r>
            <a:r>
              <a:rPr sz="5000" dirty="0" smtClean="0">
                <a:solidFill>
                  <a:srgbClr val="FFFFFF"/>
                </a:solidFill>
              </a:rPr>
              <a:t>) </a:t>
            </a: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14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>
                    <a:alpha val="0"/>
                  </a:srgbClr>
                </a:solidFill>
              </a:rPr>
              <a:t>Support new </a:t>
            </a:r>
            <a:r>
              <a:rPr sz="5000" b="1" dirty="0">
                <a:solidFill>
                  <a:srgbClr val="FFFFFF">
                    <a:alpha val="0"/>
                  </a:srgbClr>
                </a:solidFill>
                <a:latin typeface="+mj-lt"/>
                <a:ea typeface="+mj-ea"/>
                <a:cs typeface="+mj-cs"/>
                <a:sym typeface="Helvetica"/>
              </a:rPr>
              <a:t>interaction</a:t>
            </a:r>
            <a:r>
              <a:rPr sz="5000" dirty="0">
                <a:solidFill>
                  <a:srgbClr val="FFFFFF">
                    <a:alpha val="0"/>
                  </a:srgbClr>
                </a:solidFill>
              </a:rPr>
              <a:t> styles</a:t>
            </a:r>
          </a:p>
        </p:txBody>
      </p:sp>
      <p:grpSp>
        <p:nvGrpSpPr>
          <p:cNvPr id="13" name="Group 295"/>
          <p:cNvGrpSpPr/>
          <p:nvPr/>
        </p:nvGrpSpPr>
        <p:grpSpPr>
          <a:xfrm>
            <a:off x="742430" y="2052164"/>
            <a:ext cx="11519940" cy="2110551"/>
            <a:chOff x="0" y="0"/>
            <a:chExt cx="11519938" cy="2110549"/>
          </a:xfrm>
        </p:grpSpPr>
        <p:grpSp>
          <p:nvGrpSpPr>
            <p:cNvPr id="14" name="Group 293"/>
            <p:cNvGrpSpPr/>
            <p:nvPr/>
          </p:nvGrpSpPr>
          <p:grpSpPr>
            <a:xfrm>
              <a:off x="0" y="0"/>
              <a:ext cx="11519939" cy="2110550"/>
              <a:chOff x="0" y="0"/>
              <a:chExt cx="11519938" cy="2110549"/>
            </a:xfrm>
          </p:grpSpPr>
          <p:sp>
            <p:nvSpPr>
              <p:cNvPr id="16" name="Shape 291"/>
              <p:cNvSpPr/>
              <p:nvPr/>
            </p:nvSpPr>
            <p:spPr>
              <a:xfrm>
                <a:off x="1922582" y="0"/>
                <a:ext cx="9597357" cy="2110550"/>
              </a:xfrm>
              <a:prstGeom prst="rect">
                <a:avLst/>
              </a:prstGeom>
              <a:solidFill>
                <a:srgbClr val="000000">
                  <a:alpha val="34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rmAutofit lnSpcReduction="10000"/>
              </a:bodyPr>
              <a:lstStyle/>
              <a:p>
                <a:pPr lvl="0" algn="l">
                  <a:defRPr sz="1800">
                    <a:solidFill>
                      <a:srgbClr val="000000"/>
                    </a:solidFill>
                  </a:defRPr>
                </a:pPr>
                <a:r>
                  <a:rPr sz="5000" dirty="0">
                    <a:solidFill>
                      <a:srgbClr val="FFFFFF"/>
                    </a:solidFill>
                  </a:rPr>
                  <a:t>Costs influence </a:t>
                </a:r>
                <a:r>
                  <a:rPr sz="5000" b="1" dirty="0">
                    <a:solidFill>
                      <a:srgbClr val="BC8027"/>
                    </a:solidFill>
                    <a:latin typeface="+mj-lt"/>
                    <a:ea typeface="+mj-ea"/>
                    <a:cs typeface="+mj-cs"/>
                    <a:sym typeface="Helvetica"/>
                  </a:rPr>
                  <a:t>how</a:t>
                </a:r>
                <a:r>
                  <a:rPr sz="5000" dirty="0">
                    <a:solidFill>
                      <a:srgbClr val="FFFFFF"/>
                    </a:solidFill>
                  </a:rPr>
                  <a:t> </a:t>
                </a:r>
                <a:r>
                  <a:rPr sz="5000" dirty="0" smtClean="0">
                    <a:solidFill>
                      <a:srgbClr val="FFFFFF"/>
                    </a:solidFill>
                  </a:rPr>
                  <a:t>users </a:t>
                </a:r>
                <a:r>
                  <a:rPr sz="5000" dirty="0">
                    <a:solidFill>
                      <a:srgbClr val="FFFFFF"/>
                    </a:solidFill>
                  </a:rPr>
                  <a:t>get </a:t>
                </a:r>
                <a:r>
                  <a:rPr sz="5000" dirty="0" smtClean="0">
                    <a:solidFill>
                      <a:srgbClr val="FFFFFF"/>
                    </a:solidFill>
                  </a:rPr>
                  <a:t>online</a:t>
                </a:r>
                <a:r>
                  <a:rPr lang="en-US" sz="5000" dirty="0" smtClean="0">
                    <a:solidFill>
                      <a:srgbClr val="FFFFFF"/>
                    </a:solidFill>
                  </a:rPr>
                  <a:t> and often involves purposeful </a:t>
                </a:r>
                <a:r>
                  <a:rPr lang="en-US" sz="5000" b="1" dirty="0" smtClean="0">
                    <a:solidFill>
                      <a:schemeClr val="accent4"/>
                    </a:solidFill>
                    <a:latin typeface="+mj-lt"/>
                  </a:rPr>
                  <a:t>disconnection</a:t>
                </a:r>
                <a:endParaRPr sz="5000" b="1" dirty="0">
                  <a:solidFill>
                    <a:schemeClr val="accent4"/>
                  </a:solidFill>
                  <a:latin typeface="+mj-lt"/>
                </a:endParaRPr>
              </a:p>
            </p:txBody>
          </p:sp>
          <p:pic>
            <p:nvPicPr>
              <p:cNvPr id="17" name="money.png"/>
              <p:cNvPicPr/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284131"/>
                <a:ext cx="1542287" cy="154228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5" name="Shape 294"/>
            <p:cNvSpPr/>
            <p:nvPr/>
          </p:nvSpPr>
          <p:spPr>
            <a:xfrm>
              <a:off x="88541" y="0"/>
              <a:ext cx="11342857" cy="2110550"/>
            </a:xfrm>
            <a:prstGeom prst="rect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>
            <a:spLocks noGrp="1"/>
          </p:cNvSpPr>
          <p:nvPr>
            <p:ph type="title"/>
          </p:nvPr>
        </p:nvSpPr>
        <p:spPr>
          <a:xfrm>
            <a:off x="305850" y="182995"/>
            <a:ext cx="12393100" cy="1951184"/>
          </a:xfrm>
          <a:prstGeom prst="rect">
            <a:avLst/>
          </a:prstGeom>
        </p:spPr>
        <p:txBody>
          <a:bodyPr/>
          <a:lstStyle>
            <a:lvl1pPr defTabSz="560831">
              <a:defRPr sz="9504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504">
                <a:solidFill>
                  <a:srgbClr val="FFFFFF"/>
                </a:solidFill>
              </a:rPr>
              <a:t>Implications for Design</a:t>
            </a:r>
          </a:p>
        </p:txBody>
      </p:sp>
      <p:sp>
        <p:nvSpPr>
          <p:cNvPr id="308" name="Shape 308"/>
          <p:cNvSpPr/>
          <p:nvPr/>
        </p:nvSpPr>
        <p:spPr>
          <a:xfrm>
            <a:off x="2710802" y="4446695"/>
            <a:ext cx="8959921" cy="3836051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Reducing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costs</a:t>
            </a:r>
            <a:r>
              <a:rPr sz="5000" dirty="0">
                <a:solidFill>
                  <a:srgbClr val="FFFFFF"/>
                </a:solidFill>
              </a:rPr>
              <a:t>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(e.g. caching </a:t>
            </a:r>
            <a:r>
              <a:rPr sz="5000" dirty="0" smtClean="0">
                <a:solidFill>
                  <a:srgbClr val="FFFFFF"/>
                </a:solidFill>
              </a:rPr>
              <a:t>ads</a:t>
            </a:r>
            <a:r>
              <a:rPr lang="en-US" sz="5000" dirty="0" smtClean="0">
                <a:solidFill>
                  <a:srgbClr val="FFFFFF"/>
                </a:solidFill>
              </a:rPr>
              <a:t>, zero-rating</a:t>
            </a:r>
            <a:r>
              <a:rPr sz="5000" dirty="0" smtClean="0">
                <a:solidFill>
                  <a:srgbClr val="FFFFFF"/>
                </a:solidFill>
              </a:rPr>
              <a:t>) </a:t>
            </a: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14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Support new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interaction</a:t>
            </a:r>
            <a:r>
              <a:rPr sz="5000" dirty="0">
                <a:solidFill>
                  <a:srgbClr val="FFFFFF"/>
                </a:solidFill>
              </a:rPr>
              <a:t> styles</a:t>
            </a:r>
          </a:p>
        </p:txBody>
      </p:sp>
      <p:pic>
        <p:nvPicPr>
          <p:cNvPr id="309" name="interaction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24" y="6827548"/>
            <a:ext cx="1536701" cy="17928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performance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24" y="4728253"/>
            <a:ext cx="1536701" cy="179281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oup 295"/>
          <p:cNvGrpSpPr/>
          <p:nvPr/>
        </p:nvGrpSpPr>
        <p:grpSpPr>
          <a:xfrm>
            <a:off x="742430" y="2052164"/>
            <a:ext cx="11519940" cy="2110551"/>
            <a:chOff x="0" y="0"/>
            <a:chExt cx="11519938" cy="2110549"/>
          </a:xfrm>
        </p:grpSpPr>
        <p:grpSp>
          <p:nvGrpSpPr>
            <p:cNvPr id="10" name="Group 293"/>
            <p:cNvGrpSpPr/>
            <p:nvPr/>
          </p:nvGrpSpPr>
          <p:grpSpPr>
            <a:xfrm>
              <a:off x="0" y="0"/>
              <a:ext cx="11519939" cy="2110550"/>
              <a:chOff x="0" y="0"/>
              <a:chExt cx="11519938" cy="2110549"/>
            </a:xfrm>
          </p:grpSpPr>
          <p:sp>
            <p:nvSpPr>
              <p:cNvPr id="12" name="Shape 291"/>
              <p:cNvSpPr/>
              <p:nvPr/>
            </p:nvSpPr>
            <p:spPr>
              <a:xfrm>
                <a:off x="1922582" y="0"/>
                <a:ext cx="9597357" cy="2110550"/>
              </a:xfrm>
              <a:prstGeom prst="rect">
                <a:avLst/>
              </a:prstGeom>
              <a:solidFill>
                <a:srgbClr val="000000">
                  <a:alpha val="34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rmAutofit lnSpcReduction="10000"/>
              </a:bodyPr>
              <a:lstStyle/>
              <a:p>
                <a:pPr lvl="0" algn="l">
                  <a:defRPr sz="1800">
                    <a:solidFill>
                      <a:srgbClr val="000000"/>
                    </a:solidFill>
                  </a:defRPr>
                </a:pPr>
                <a:r>
                  <a:rPr sz="5000" dirty="0">
                    <a:solidFill>
                      <a:srgbClr val="FFFFFF"/>
                    </a:solidFill>
                  </a:rPr>
                  <a:t>Costs influence </a:t>
                </a:r>
                <a:r>
                  <a:rPr sz="5000" b="1" dirty="0">
                    <a:solidFill>
                      <a:srgbClr val="BC8027"/>
                    </a:solidFill>
                    <a:latin typeface="+mj-lt"/>
                    <a:ea typeface="+mj-ea"/>
                    <a:cs typeface="+mj-cs"/>
                    <a:sym typeface="Helvetica"/>
                  </a:rPr>
                  <a:t>how</a:t>
                </a:r>
                <a:r>
                  <a:rPr sz="5000" dirty="0">
                    <a:solidFill>
                      <a:srgbClr val="FFFFFF"/>
                    </a:solidFill>
                  </a:rPr>
                  <a:t> </a:t>
                </a:r>
                <a:r>
                  <a:rPr sz="5000" dirty="0" smtClean="0">
                    <a:solidFill>
                      <a:srgbClr val="FFFFFF"/>
                    </a:solidFill>
                  </a:rPr>
                  <a:t>users </a:t>
                </a:r>
                <a:r>
                  <a:rPr sz="5000" dirty="0">
                    <a:solidFill>
                      <a:srgbClr val="FFFFFF"/>
                    </a:solidFill>
                  </a:rPr>
                  <a:t>get </a:t>
                </a:r>
                <a:r>
                  <a:rPr sz="5000" dirty="0" smtClean="0">
                    <a:solidFill>
                      <a:srgbClr val="FFFFFF"/>
                    </a:solidFill>
                  </a:rPr>
                  <a:t>online</a:t>
                </a:r>
                <a:r>
                  <a:rPr lang="en-US" sz="5000" dirty="0" smtClean="0">
                    <a:solidFill>
                      <a:srgbClr val="FFFFFF"/>
                    </a:solidFill>
                  </a:rPr>
                  <a:t> and often involves purposeful </a:t>
                </a:r>
                <a:r>
                  <a:rPr lang="en-US" sz="5000" b="1" dirty="0" smtClean="0">
                    <a:solidFill>
                      <a:schemeClr val="accent4"/>
                    </a:solidFill>
                    <a:latin typeface="+mj-lt"/>
                  </a:rPr>
                  <a:t>disconnection</a:t>
                </a:r>
                <a:endParaRPr sz="5000" b="1" dirty="0">
                  <a:solidFill>
                    <a:schemeClr val="accent4"/>
                  </a:solidFill>
                  <a:latin typeface="+mj-lt"/>
                </a:endParaRPr>
              </a:p>
            </p:txBody>
          </p:sp>
          <p:pic>
            <p:nvPicPr>
              <p:cNvPr id="13" name="money.png"/>
              <p:cNvPicPr/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284131"/>
                <a:ext cx="1542287" cy="154228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1" name="Shape 294"/>
            <p:cNvSpPr/>
            <p:nvPr/>
          </p:nvSpPr>
          <p:spPr>
            <a:xfrm>
              <a:off x="88541" y="0"/>
              <a:ext cx="11342857" cy="2110550"/>
            </a:xfrm>
            <a:prstGeom prst="rect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>
            <a:spLocks noGrp="1"/>
          </p:cNvSpPr>
          <p:nvPr>
            <p:ph type="title"/>
          </p:nvPr>
        </p:nvSpPr>
        <p:spPr>
          <a:xfrm>
            <a:off x="305850" y="182995"/>
            <a:ext cx="12393100" cy="1951184"/>
          </a:xfrm>
          <a:prstGeom prst="rect">
            <a:avLst/>
          </a:prstGeom>
        </p:spPr>
        <p:txBody>
          <a:bodyPr/>
          <a:lstStyle>
            <a:lvl1pPr defTabSz="560831">
              <a:defRPr sz="9504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504">
                <a:solidFill>
                  <a:srgbClr val="FFFFFF"/>
                </a:solidFill>
              </a:rPr>
              <a:t>Implications for Design</a:t>
            </a:r>
          </a:p>
        </p:txBody>
      </p:sp>
      <p:sp>
        <p:nvSpPr>
          <p:cNvPr id="313" name="Shape 313"/>
          <p:cNvSpPr/>
          <p:nvPr/>
        </p:nvSpPr>
        <p:spPr>
          <a:xfrm>
            <a:off x="2685369" y="1956420"/>
            <a:ext cx="9608875" cy="2454438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 smtClean="0">
                <a:solidFill>
                  <a:srgbClr val="FFFFFF"/>
                </a:solidFill>
              </a:rPr>
              <a:t>Users </a:t>
            </a:r>
            <a:r>
              <a:rPr lang="en-US" sz="5000" dirty="0" smtClean="0">
                <a:solidFill>
                  <a:schemeClr val="tx1"/>
                </a:solidFill>
              </a:rPr>
              <a:t>need</a:t>
            </a:r>
            <a:r>
              <a:rPr sz="5000" dirty="0" smtClean="0">
                <a:solidFill>
                  <a:schemeClr val="tx1"/>
                </a:solidFill>
              </a:rPr>
              <a:t> </a:t>
            </a:r>
            <a:r>
              <a:rPr lang="en-US" sz="5000" b="1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improved </a:t>
            </a:r>
            <a:r>
              <a:rPr lang="en-US" sz="5000" dirty="0" smtClean="0">
                <a:solidFill>
                  <a:srgbClr val="FFFFFF"/>
                </a:solidFill>
              </a:rPr>
              <a:t>mobile data </a:t>
            </a:r>
            <a:r>
              <a:rPr lang="en-US" sz="5000" b="1" dirty="0" smtClean="0">
                <a:solidFill>
                  <a:schemeClr val="accent4"/>
                </a:solidFill>
                <a:latin typeface="+mj-lt"/>
              </a:rPr>
              <a:t>management</a:t>
            </a:r>
            <a:endParaRPr sz="5000" b="1" dirty="0">
              <a:solidFill>
                <a:schemeClr val="accent4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314" name="knowledge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56" y="2339089"/>
            <a:ext cx="1536701" cy="1536701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Shape 315"/>
          <p:cNvSpPr/>
          <p:nvPr/>
        </p:nvSpPr>
        <p:spPr>
          <a:xfrm>
            <a:off x="551456" y="1962770"/>
            <a:ext cx="11901889" cy="2441738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/>
          </p:cNvSpPr>
          <p:nvPr>
            <p:ph type="title"/>
          </p:nvPr>
        </p:nvSpPr>
        <p:spPr>
          <a:xfrm>
            <a:off x="305850" y="182995"/>
            <a:ext cx="12393100" cy="1951184"/>
          </a:xfrm>
          <a:prstGeom prst="rect">
            <a:avLst/>
          </a:prstGeom>
        </p:spPr>
        <p:txBody>
          <a:bodyPr/>
          <a:lstStyle>
            <a:lvl1pPr defTabSz="560831">
              <a:defRPr sz="9504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504" dirty="0">
                <a:solidFill>
                  <a:srgbClr val="FFFFFF"/>
                </a:solidFill>
              </a:rPr>
              <a:t>Implications for Design</a:t>
            </a:r>
          </a:p>
        </p:txBody>
      </p:sp>
      <p:sp>
        <p:nvSpPr>
          <p:cNvPr id="321" name="Shape 321"/>
          <p:cNvSpPr/>
          <p:nvPr/>
        </p:nvSpPr>
        <p:spPr>
          <a:xfrm>
            <a:off x="2672717" y="4758709"/>
            <a:ext cx="8956046" cy="3668407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Optimize</a:t>
            </a:r>
            <a:r>
              <a:rPr sz="5000" dirty="0">
                <a:solidFill>
                  <a:srgbClr val="FFFFFF"/>
                </a:solidFill>
              </a:rPr>
              <a:t>, optimize, optimize!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/>
              <a:t>Ensure apps</a:t>
            </a:r>
            <a:r>
              <a:rPr sz="5000" b="1" dirty="0">
                <a:latin typeface="+mj-lt"/>
                <a:ea typeface="+mj-ea"/>
                <a:cs typeface="+mj-cs"/>
                <a:sym typeface="Helvetica"/>
              </a:rPr>
              <a:t> behave </a:t>
            </a:r>
            <a:r>
              <a:rPr sz="5000" dirty="0"/>
              <a:t>the way users want them to</a:t>
            </a:r>
          </a:p>
        </p:txBody>
      </p:sp>
      <p:pic>
        <p:nvPicPr>
          <p:cNvPr id="322" name="optimize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56" y="4733890"/>
            <a:ext cx="1536701" cy="1792818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313"/>
          <p:cNvSpPr/>
          <p:nvPr/>
        </p:nvSpPr>
        <p:spPr>
          <a:xfrm>
            <a:off x="2685369" y="1956420"/>
            <a:ext cx="9608875" cy="2454438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 smtClean="0">
                <a:solidFill>
                  <a:srgbClr val="FFFFFF"/>
                </a:solidFill>
              </a:rPr>
              <a:t>Users </a:t>
            </a:r>
            <a:r>
              <a:rPr lang="en-US" sz="5000" dirty="0" smtClean="0">
                <a:solidFill>
                  <a:schemeClr val="tx1"/>
                </a:solidFill>
              </a:rPr>
              <a:t>need</a:t>
            </a:r>
            <a:r>
              <a:rPr sz="5000" dirty="0" smtClean="0">
                <a:solidFill>
                  <a:schemeClr val="tx1"/>
                </a:solidFill>
              </a:rPr>
              <a:t> </a:t>
            </a:r>
            <a:r>
              <a:rPr lang="en-US" sz="5000" b="1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improved </a:t>
            </a:r>
            <a:r>
              <a:rPr lang="en-US" sz="5000" dirty="0" smtClean="0">
                <a:solidFill>
                  <a:srgbClr val="FFFFFF"/>
                </a:solidFill>
              </a:rPr>
              <a:t>mobile data </a:t>
            </a:r>
            <a:r>
              <a:rPr lang="en-US" sz="5000" b="1" dirty="0" smtClean="0">
                <a:solidFill>
                  <a:schemeClr val="accent4"/>
                </a:solidFill>
                <a:latin typeface="+mj-lt"/>
              </a:rPr>
              <a:t>management</a:t>
            </a:r>
            <a:endParaRPr sz="5000" b="1" dirty="0">
              <a:solidFill>
                <a:schemeClr val="accent4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1" name="knowledge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56" y="2339089"/>
            <a:ext cx="1536701" cy="153670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315"/>
          <p:cNvSpPr/>
          <p:nvPr/>
        </p:nvSpPr>
        <p:spPr>
          <a:xfrm>
            <a:off x="551456" y="1962770"/>
            <a:ext cx="11901889" cy="2441738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>
            <a:spLocks noGrp="1"/>
          </p:cNvSpPr>
          <p:nvPr>
            <p:ph type="title"/>
          </p:nvPr>
        </p:nvSpPr>
        <p:spPr>
          <a:xfrm>
            <a:off x="305850" y="182995"/>
            <a:ext cx="12393100" cy="1951184"/>
          </a:xfrm>
          <a:prstGeom prst="rect">
            <a:avLst/>
          </a:prstGeom>
        </p:spPr>
        <p:txBody>
          <a:bodyPr/>
          <a:lstStyle>
            <a:lvl1pPr defTabSz="560831">
              <a:defRPr sz="9504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504">
                <a:solidFill>
                  <a:srgbClr val="FFFFFF"/>
                </a:solidFill>
              </a:rPr>
              <a:t>Implications for Design</a:t>
            </a:r>
          </a:p>
        </p:txBody>
      </p:sp>
      <p:sp>
        <p:nvSpPr>
          <p:cNvPr id="328" name="Shape 328"/>
          <p:cNvSpPr/>
          <p:nvPr/>
        </p:nvSpPr>
        <p:spPr>
          <a:xfrm>
            <a:off x="2672717" y="4758709"/>
            <a:ext cx="8956046" cy="3668407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Optimize</a:t>
            </a:r>
            <a:r>
              <a:rPr sz="5000" dirty="0">
                <a:solidFill>
                  <a:srgbClr val="FFFFFF"/>
                </a:solidFill>
              </a:rPr>
              <a:t>, optimize, optimize!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0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FFFFFF"/>
                </a:solidFill>
              </a:rPr>
              <a:t>Ensure users know how apps </a:t>
            </a: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behave</a:t>
            </a:r>
          </a:p>
        </p:txBody>
      </p:sp>
      <p:pic>
        <p:nvPicPr>
          <p:cNvPr id="329" name="optimize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56" y="4733890"/>
            <a:ext cx="1536701" cy="17928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30" name="behave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56" y="6722594"/>
            <a:ext cx="1536701" cy="179281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313"/>
          <p:cNvSpPr/>
          <p:nvPr/>
        </p:nvSpPr>
        <p:spPr>
          <a:xfrm>
            <a:off x="2685369" y="1956420"/>
            <a:ext cx="9608875" cy="2454438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dirty="0" smtClean="0">
                <a:solidFill>
                  <a:srgbClr val="FFFFFF"/>
                </a:solidFill>
              </a:rPr>
              <a:t>Users </a:t>
            </a:r>
            <a:r>
              <a:rPr lang="en-US" sz="5000" dirty="0" smtClean="0">
                <a:solidFill>
                  <a:schemeClr val="tx1"/>
                </a:solidFill>
              </a:rPr>
              <a:t>need</a:t>
            </a:r>
            <a:r>
              <a:rPr sz="5000" dirty="0" smtClean="0">
                <a:solidFill>
                  <a:schemeClr val="tx1"/>
                </a:solidFill>
              </a:rPr>
              <a:t> </a:t>
            </a:r>
            <a:r>
              <a:rPr lang="en-US" sz="5000" b="1" dirty="0" smtClean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improved </a:t>
            </a:r>
            <a:r>
              <a:rPr lang="en-US" sz="5000" dirty="0" smtClean="0">
                <a:solidFill>
                  <a:srgbClr val="FFFFFF"/>
                </a:solidFill>
              </a:rPr>
              <a:t>mobile data </a:t>
            </a:r>
            <a:r>
              <a:rPr lang="en-US" sz="5000" b="1" dirty="0" smtClean="0">
                <a:solidFill>
                  <a:schemeClr val="accent4"/>
                </a:solidFill>
                <a:latin typeface="+mj-lt"/>
              </a:rPr>
              <a:t>management</a:t>
            </a:r>
            <a:endParaRPr sz="5000" b="1" dirty="0">
              <a:solidFill>
                <a:schemeClr val="accent4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0" name="knowledge.pn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56" y="2339089"/>
            <a:ext cx="1536701" cy="15367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315"/>
          <p:cNvSpPr/>
          <p:nvPr/>
        </p:nvSpPr>
        <p:spPr>
          <a:xfrm>
            <a:off x="551456" y="1962770"/>
            <a:ext cx="11901889" cy="2441738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/>
          </p:cNvSpPr>
          <p:nvPr>
            <p:ph type="title"/>
          </p:nvPr>
        </p:nvSpPr>
        <p:spPr>
          <a:xfrm>
            <a:off x="305850" y="182995"/>
            <a:ext cx="12393100" cy="1951184"/>
          </a:xfrm>
          <a:prstGeom prst="rect">
            <a:avLst/>
          </a:prstGeom>
        </p:spPr>
        <p:txBody>
          <a:bodyPr/>
          <a:lstStyle>
            <a:lvl1pPr defTabSz="560831">
              <a:defRPr sz="9504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504">
                <a:solidFill>
                  <a:srgbClr val="FFFFFF"/>
                </a:solidFill>
              </a:rPr>
              <a:t>Implications for Design</a:t>
            </a:r>
          </a:p>
        </p:txBody>
      </p:sp>
      <p:grpSp>
        <p:nvGrpSpPr>
          <p:cNvPr id="337" name="Group 337"/>
          <p:cNvGrpSpPr/>
          <p:nvPr/>
        </p:nvGrpSpPr>
        <p:grpSpPr>
          <a:xfrm>
            <a:off x="618581" y="1974074"/>
            <a:ext cx="11767638" cy="2454438"/>
            <a:chOff x="0" y="0"/>
            <a:chExt cx="11767637" cy="2454436"/>
          </a:xfrm>
        </p:grpSpPr>
        <p:grpSp>
          <p:nvGrpSpPr>
            <p:cNvPr id="335" name="Group 335"/>
            <p:cNvGrpSpPr/>
            <p:nvPr/>
          </p:nvGrpSpPr>
          <p:grpSpPr>
            <a:xfrm>
              <a:off x="134250" y="0"/>
              <a:ext cx="11633388" cy="2454437"/>
              <a:chOff x="0" y="0"/>
              <a:chExt cx="11633387" cy="2454436"/>
            </a:xfrm>
          </p:grpSpPr>
          <p:sp>
            <p:nvSpPr>
              <p:cNvPr id="333" name="Shape 333"/>
              <p:cNvSpPr/>
              <p:nvPr/>
            </p:nvSpPr>
            <p:spPr>
              <a:xfrm>
                <a:off x="2024512" y="0"/>
                <a:ext cx="9608876" cy="2454437"/>
              </a:xfrm>
              <a:prstGeom prst="rect">
                <a:avLst/>
              </a:prstGeom>
              <a:solidFill>
                <a:srgbClr val="000000">
                  <a:alpha val="34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rmAutofit/>
              </a:bodyPr>
              <a:lstStyle/>
              <a:p>
                <a:pPr lvl="0" algn="l">
                  <a:defRPr sz="1800">
                    <a:solidFill>
                      <a:srgbClr val="000000"/>
                    </a:solidFill>
                  </a:defRPr>
                </a:pPr>
                <a:r>
                  <a:rPr sz="5000" dirty="0">
                    <a:solidFill>
                      <a:srgbClr val="FFFFFF"/>
                    </a:solidFill>
                  </a:rPr>
                  <a:t>Users seek </a:t>
                </a:r>
                <a:r>
                  <a:rPr sz="5000" b="1" dirty="0">
                    <a:solidFill>
                      <a:srgbClr val="BC8027"/>
                    </a:solidFill>
                    <a:latin typeface="+mj-lt"/>
                    <a:ea typeface="+mj-ea"/>
                    <a:cs typeface="+mj-cs"/>
                    <a:sym typeface="Helvetica"/>
                  </a:rPr>
                  <a:t>greater control</a:t>
                </a:r>
                <a:r>
                  <a:rPr sz="5000" dirty="0">
                    <a:solidFill>
                      <a:srgbClr val="BC8027"/>
                    </a:solidFill>
                  </a:rPr>
                  <a:t> </a:t>
                </a:r>
                <a:r>
                  <a:rPr sz="5000" dirty="0">
                    <a:solidFill>
                      <a:srgbClr val="FFFFFF"/>
                    </a:solidFill>
                  </a:rPr>
                  <a:t>over data </a:t>
                </a:r>
                <a:r>
                  <a:rPr sz="5000" dirty="0" smtClean="0">
                    <a:solidFill>
                      <a:srgbClr val="FFFFFF"/>
                    </a:solidFill>
                  </a:rPr>
                  <a:t>usage</a:t>
                </a:r>
                <a:endParaRPr sz="5000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334" name="tools.png"/>
              <p:cNvPicPr/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458868"/>
                <a:ext cx="1536700" cy="15367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36" name="Shape 336"/>
            <p:cNvSpPr/>
            <p:nvPr/>
          </p:nvSpPr>
          <p:spPr>
            <a:xfrm>
              <a:off x="0" y="6349"/>
              <a:ext cx="11620687" cy="2441738"/>
            </a:xfrm>
            <a:prstGeom prst="rect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/>
          </p:cNvSpPr>
          <p:nvPr>
            <p:ph type="title"/>
          </p:nvPr>
        </p:nvSpPr>
        <p:spPr>
          <a:xfrm>
            <a:off x="305850" y="182995"/>
            <a:ext cx="12393100" cy="1951184"/>
          </a:xfrm>
          <a:prstGeom prst="rect">
            <a:avLst/>
          </a:prstGeom>
        </p:spPr>
        <p:txBody>
          <a:bodyPr/>
          <a:lstStyle>
            <a:lvl1pPr defTabSz="560831">
              <a:defRPr sz="9504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504">
                <a:solidFill>
                  <a:srgbClr val="FFFFFF"/>
                </a:solidFill>
              </a:rPr>
              <a:t>Implications for Design</a:t>
            </a:r>
          </a:p>
        </p:txBody>
      </p:sp>
      <p:grpSp>
        <p:nvGrpSpPr>
          <p:cNvPr id="344" name="Group 344"/>
          <p:cNvGrpSpPr/>
          <p:nvPr/>
        </p:nvGrpSpPr>
        <p:grpSpPr>
          <a:xfrm>
            <a:off x="618581" y="1974074"/>
            <a:ext cx="11767638" cy="2454438"/>
            <a:chOff x="0" y="0"/>
            <a:chExt cx="11767637" cy="2454436"/>
          </a:xfrm>
        </p:grpSpPr>
        <p:grpSp>
          <p:nvGrpSpPr>
            <p:cNvPr id="342" name="Group 342"/>
            <p:cNvGrpSpPr/>
            <p:nvPr/>
          </p:nvGrpSpPr>
          <p:grpSpPr>
            <a:xfrm>
              <a:off x="134250" y="0"/>
              <a:ext cx="11633388" cy="2454437"/>
              <a:chOff x="0" y="0"/>
              <a:chExt cx="11633387" cy="2454436"/>
            </a:xfrm>
          </p:grpSpPr>
          <p:sp>
            <p:nvSpPr>
              <p:cNvPr id="340" name="Shape 340"/>
              <p:cNvSpPr/>
              <p:nvPr/>
            </p:nvSpPr>
            <p:spPr>
              <a:xfrm>
                <a:off x="2024512" y="0"/>
                <a:ext cx="9608876" cy="2454437"/>
              </a:xfrm>
              <a:prstGeom prst="rect">
                <a:avLst/>
              </a:prstGeom>
              <a:solidFill>
                <a:srgbClr val="000000">
                  <a:alpha val="34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rmAutofit/>
              </a:bodyPr>
              <a:lstStyle/>
              <a:p>
                <a:pPr lvl="0" algn="l">
                  <a:defRPr sz="1800">
                    <a:solidFill>
                      <a:srgbClr val="000000"/>
                    </a:solidFill>
                  </a:defRPr>
                </a:pPr>
                <a:r>
                  <a:rPr sz="5000" dirty="0">
                    <a:solidFill>
                      <a:srgbClr val="FFFFFF"/>
                    </a:solidFill>
                  </a:rPr>
                  <a:t>Users seek </a:t>
                </a:r>
                <a:r>
                  <a:rPr sz="5000" b="1" dirty="0">
                    <a:solidFill>
                      <a:srgbClr val="BC8027"/>
                    </a:solidFill>
                    <a:latin typeface="+mj-lt"/>
                    <a:ea typeface="+mj-ea"/>
                    <a:cs typeface="+mj-cs"/>
                    <a:sym typeface="Helvetica"/>
                  </a:rPr>
                  <a:t>greater control</a:t>
                </a:r>
                <a:r>
                  <a:rPr sz="5000" dirty="0">
                    <a:solidFill>
                      <a:srgbClr val="BC8027"/>
                    </a:solidFill>
                  </a:rPr>
                  <a:t> </a:t>
                </a:r>
                <a:r>
                  <a:rPr sz="5000" dirty="0">
                    <a:solidFill>
                      <a:srgbClr val="FFFFFF"/>
                    </a:solidFill>
                  </a:rPr>
                  <a:t>over data </a:t>
                </a:r>
                <a:r>
                  <a:rPr sz="5000" dirty="0" smtClean="0">
                    <a:solidFill>
                      <a:srgbClr val="FFFFFF"/>
                    </a:solidFill>
                  </a:rPr>
                  <a:t>usage</a:t>
                </a:r>
                <a:endParaRPr sz="5000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341" name="tools.png"/>
              <p:cNvPicPr/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458868"/>
                <a:ext cx="1536700" cy="15367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43" name="Shape 343"/>
            <p:cNvSpPr/>
            <p:nvPr/>
          </p:nvSpPr>
          <p:spPr>
            <a:xfrm>
              <a:off x="0" y="6349"/>
              <a:ext cx="11620687" cy="2441738"/>
            </a:xfrm>
            <a:prstGeom prst="rect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  <p:sp>
        <p:nvSpPr>
          <p:cNvPr id="345" name="Shape 345"/>
          <p:cNvSpPr/>
          <p:nvPr/>
        </p:nvSpPr>
        <p:spPr>
          <a:xfrm>
            <a:off x="2747950" y="4652394"/>
            <a:ext cx="9925300" cy="2213364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Improve</a:t>
            </a:r>
            <a:r>
              <a:rPr sz="5000" dirty="0">
                <a:solidFill>
                  <a:srgbClr val="FFFFFF"/>
                </a:solidFill>
              </a:rPr>
              <a:t> existing data tracking tools</a:t>
            </a:r>
          </a:p>
        </p:txBody>
      </p:sp>
      <p:pic>
        <p:nvPicPr>
          <p:cNvPr id="346" name="data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77" y="4458844"/>
            <a:ext cx="2629844" cy="30681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>
            <a:spLocks noGrp="1"/>
          </p:cNvSpPr>
          <p:nvPr>
            <p:ph type="title"/>
          </p:nvPr>
        </p:nvSpPr>
        <p:spPr>
          <a:xfrm>
            <a:off x="305850" y="182995"/>
            <a:ext cx="12393100" cy="1951184"/>
          </a:xfrm>
          <a:prstGeom prst="rect">
            <a:avLst/>
          </a:prstGeom>
        </p:spPr>
        <p:txBody>
          <a:bodyPr/>
          <a:lstStyle>
            <a:lvl1pPr defTabSz="560831">
              <a:defRPr sz="9504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504">
                <a:solidFill>
                  <a:srgbClr val="FFFFFF"/>
                </a:solidFill>
              </a:rPr>
              <a:t>Implications for Design</a:t>
            </a:r>
          </a:p>
        </p:txBody>
      </p:sp>
      <p:grpSp>
        <p:nvGrpSpPr>
          <p:cNvPr id="353" name="Group 353"/>
          <p:cNvGrpSpPr/>
          <p:nvPr/>
        </p:nvGrpSpPr>
        <p:grpSpPr>
          <a:xfrm>
            <a:off x="618581" y="1974074"/>
            <a:ext cx="11767638" cy="2454438"/>
            <a:chOff x="0" y="0"/>
            <a:chExt cx="11767637" cy="2454436"/>
          </a:xfrm>
        </p:grpSpPr>
        <p:grpSp>
          <p:nvGrpSpPr>
            <p:cNvPr id="351" name="Group 351"/>
            <p:cNvGrpSpPr/>
            <p:nvPr/>
          </p:nvGrpSpPr>
          <p:grpSpPr>
            <a:xfrm>
              <a:off x="134250" y="0"/>
              <a:ext cx="11633388" cy="2454437"/>
              <a:chOff x="0" y="0"/>
              <a:chExt cx="11633387" cy="2454436"/>
            </a:xfrm>
          </p:grpSpPr>
          <p:sp>
            <p:nvSpPr>
              <p:cNvPr id="349" name="Shape 349"/>
              <p:cNvSpPr/>
              <p:nvPr/>
            </p:nvSpPr>
            <p:spPr>
              <a:xfrm>
                <a:off x="2024512" y="0"/>
                <a:ext cx="9608876" cy="2454437"/>
              </a:xfrm>
              <a:prstGeom prst="rect">
                <a:avLst/>
              </a:prstGeom>
              <a:solidFill>
                <a:srgbClr val="000000">
                  <a:alpha val="34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rmAutofit/>
              </a:bodyPr>
              <a:lstStyle/>
              <a:p>
                <a:pPr lvl="0" algn="l">
                  <a:defRPr sz="1800">
                    <a:solidFill>
                      <a:srgbClr val="000000"/>
                    </a:solidFill>
                  </a:defRPr>
                </a:pPr>
                <a:r>
                  <a:rPr sz="5000" dirty="0">
                    <a:solidFill>
                      <a:srgbClr val="FFFFFF"/>
                    </a:solidFill>
                  </a:rPr>
                  <a:t>Users seek </a:t>
                </a:r>
                <a:r>
                  <a:rPr sz="5000" b="1" dirty="0">
                    <a:solidFill>
                      <a:srgbClr val="BC8027"/>
                    </a:solidFill>
                    <a:latin typeface="+mj-lt"/>
                    <a:ea typeface="+mj-ea"/>
                    <a:cs typeface="+mj-cs"/>
                    <a:sym typeface="Helvetica"/>
                  </a:rPr>
                  <a:t>greater</a:t>
                </a:r>
                <a:r>
                  <a:rPr sz="5000" b="1" dirty="0">
                    <a:solidFill>
                      <a:srgbClr val="D29F26"/>
                    </a:solidFill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sz="5000" b="1" dirty="0">
                    <a:solidFill>
                      <a:srgbClr val="BC8027"/>
                    </a:solidFill>
                    <a:latin typeface="+mj-lt"/>
                    <a:ea typeface="+mj-ea"/>
                    <a:cs typeface="+mj-cs"/>
                    <a:sym typeface="Helvetica"/>
                  </a:rPr>
                  <a:t>control</a:t>
                </a:r>
                <a:r>
                  <a:rPr sz="5000" dirty="0">
                    <a:solidFill>
                      <a:srgbClr val="FFFFFF"/>
                    </a:solidFill>
                  </a:rPr>
                  <a:t> over data </a:t>
                </a:r>
                <a:r>
                  <a:rPr sz="5000" dirty="0" smtClean="0">
                    <a:solidFill>
                      <a:srgbClr val="FFFFFF"/>
                    </a:solidFill>
                  </a:rPr>
                  <a:t>usage</a:t>
                </a:r>
                <a:endParaRPr sz="5000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350" name="tools.png"/>
              <p:cNvPicPr/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458868"/>
                <a:ext cx="1536700" cy="15367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52" name="Shape 352"/>
            <p:cNvSpPr/>
            <p:nvPr/>
          </p:nvSpPr>
          <p:spPr>
            <a:xfrm>
              <a:off x="0" y="6349"/>
              <a:ext cx="11620687" cy="2441738"/>
            </a:xfrm>
            <a:prstGeom prst="rect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  <a:endParaRPr/>
            </a:p>
          </p:txBody>
        </p:sp>
      </p:grpSp>
      <p:sp>
        <p:nvSpPr>
          <p:cNvPr id="354" name="Shape 354"/>
          <p:cNvSpPr/>
          <p:nvPr/>
        </p:nvSpPr>
        <p:spPr>
          <a:xfrm>
            <a:off x="2747950" y="4652394"/>
            <a:ext cx="9925300" cy="2213364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Improve</a:t>
            </a:r>
            <a:r>
              <a:rPr sz="5000" dirty="0">
                <a:solidFill>
                  <a:srgbClr val="FFFFFF"/>
                </a:solidFill>
              </a:rPr>
              <a:t> existing data tracking tools</a:t>
            </a:r>
          </a:p>
        </p:txBody>
      </p:sp>
      <p:pic>
        <p:nvPicPr>
          <p:cNvPr id="355" name="data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77" y="4458844"/>
            <a:ext cx="2629844" cy="3068151"/>
          </a:xfrm>
          <a:prstGeom prst="rect">
            <a:avLst/>
          </a:prstGeom>
          <a:ln w="12700">
            <a:miter lim="400000"/>
          </a:ln>
        </p:spPr>
      </p:pic>
      <p:sp>
        <p:nvSpPr>
          <p:cNvPr id="356" name="Shape 356"/>
          <p:cNvSpPr/>
          <p:nvPr/>
        </p:nvSpPr>
        <p:spPr>
          <a:xfrm>
            <a:off x="2708611" y="6970706"/>
            <a:ext cx="9530686" cy="2387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000" b="1" dirty="0">
                <a:solidFill>
                  <a:srgbClr val="BC8027"/>
                </a:solidFill>
                <a:latin typeface="+mj-lt"/>
                <a:ea typeface="+mj-ea"/>
                <a:cs typeface="+mj-cs"/>
                <a:sym typeface="Helvetica"/>
              </a:rPr>
              <a:t>VISA</a:t>
            </a:r>
            <a:r>
              <a:rPr sz="5000" dirty="0">
                <a:solidFill>
                  <a:srgbClr val="FFFFFF"/>
                </a:solidFill>
              </a:rPr>
              <a:t>: Tool to help software devs test apps under different network conditions</a:t>
            </a:r>
          </a:p>
        </p:txBody>
      </p:sp>
      <p:pic>
        <p:nvPicPr>
          <p:cNvPr id="357" name="VISA.pn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912" y="6795560"/>
            <a:ext cx="2346773" cy="2737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/>
          </p:cNvSpPr>
          <p:nvPr>
            <p:ph type="title"/>
          </p:nvPr>
        </p:nvSpPr>
        <p:spPr>
          <a:xfrm>
            <a:off x="1623123" y="288278"/>
            <a:ext cx="9758554" cy="279557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>
              <a:defRPr sz="1800"/>
            </a:pPr>
            <a:r>
              <a:rPr lang="en-US" sz="9900" dirty="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rPr>
              <a:t>Credits</a:t>
            </a:r>
            <a:endParaRPr sz="9900" dirty="0">
              <a:solidFill>
                <a:srgbClr val="FFFFFF"/>
              </a:solidFill>
              <a:latin typeface="+mn-lt"/>
              <a:ea typeface="+mn-ea"/>
              <a:cs typeface="+mn-cs"/>
              <a:sym typeface="Helvetica Light"/>
            </a:endParaRPr>
          </a:p>
          <a:p>
            <a:pPr lvl="0">
              <a:defRPr sz="1800"/>
            </a:pPr>
            <a:r>
              <a:rPr lang="en-US" sz="7000" dirty="0">
                <a:solidFill>
                  <a:srgbClr val="11DBE3"/>
                </a:solidFill>
                <a:latin typeface="+mn-lt"/>
                <a:ea typeface="+mn-ea"/>
                <a:cs typeface="+mn-cs"/>
                <a:sym typeface="Helvetica Light"/>
              </a:rPr>
              <a:t/>
            </a:r>
            <a:br>
              <a:rPr lang="en-US" sz="7000" dirty="0">
                <a:solidFill>
                  <a:srgbClr val="11DBE3"/>
                </a:solidFill>
                <a:latin typeface="+mn-lt"/>
                <a:ea typeface="+mn-ea"/>
                <a:cs typeface="+mn-cs"/>
                <a:sym typeface="Helvetica Light"/>
              </a:rPr>
            </a:br>
            <a:endParaRPr sz="7000" dirty="0">
              <a:solidFill>
                <a:srgbClr val="11DBE3"/>
              </a:solidFill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60" name="Shape 360"/>
          <p:cNvSpPr/>
          <p:nvPr/>
        </p:nvSpPr>
        <p:spPr>
          <a:xfrm>
            <a:off x="1121607" y="9136017"/>
            <a:ext cx="1128024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400" dirty="0" smtClean="0">
                <a:solidFill>
                  <a:srgbClr val="FFFFFF"/>
                </a:solidFill>
              </a:rPr>
              <a:t>Icons From Th</a:t>
            </a:r>
            <a:r>
              <a:rPr sz="1400" dirty="0" smtClean="0">
                <a:solidFill>
                  <a:schemeClr val="tx1"/>
                </a:solidFill>
              </a:rPr>
              <a:t>e</a:t>
            </a:r>
            <a:r>
              <a:rPr sz="1400" dirty="0" smtClean="0">
                <a:solidFill>
                  <a:srgbClr val="FFFFFF"/>
                </a:solidFill>
              </a:rPr>
              <a:t> Noun </a:t>
            </a:r>
            <a:r>
              <a:rPr lang="en-US" sz="1400" dirty="0" smtClean="0">
                <a:solidFill>
                  <a:srgbClr val="FFFFFF"/>
                </a:solidFill>
              </a:rPr>
              <a:t>Project: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400" dirty="0" smtClean="0">
                <a:solidFill>
                  <a:srgbClr val="FFFFFF"/>
                </a:solidFill>
              </a:rPr>
              <a:t>Brennan Novak, Sarah Abraham, Emily </a:t>
            </a:r>
            <a:r>
              <a:rPr lang="en-US" sz="1400" dirty="0" err="1" smtClean="0">
                <a:solidFill>
                  <a:srgbClr val="FFFFFF"/>
                </a:solidFill>
              </a:rPr>
              <a:t>Haasch</a:t>
            </a:r>
            <a:r>
              <a:rPr lang="en-US" sz="1400" dirty="0" smtClean="0">
                <a:solidFill>
                  <a:srgbClr val="FFFFFF"/>
                </a:solidFill>
              </a:rPr>
              <a:t>, Scott Lewis, Julia </a:t>
            </a:r>
            <a:r>
              <a:rPr lang="en-US" sz="1400" dirty="0" err="1" smtClean="0">
                <a:solidFill>
                  <a:srgbClr val="FFFFFF"/>
                </a:solidFill>
              </a:rPr>
              <a:t>Stoffer</a:t>
            </a:r>
            <a:r>
              <a:rPr lang="en-US" sz="1400" dirty="0" smtClean="0">
                <a:solidFill>
                  <a:srgbClr val="FFFFFF"/>
                </a:solidFill>
              </a:rPr>
              <a:t>, Luis Prado, </a:t>
            </a:r>
            <a:r>
              <a:rPr lang="en-US" sz="1400" dirty="0" err="1" smtClean="0">
                <a:solidFill>
                  <a:srgbClr val="FFFFFF"/>
                </a:solidFill>
              </a:rPr>
              <a:t>Jetro</a:t>
            </a:r>
            <a:r>
              <a:rPr lang="en-US" sz="1400" dirty="0" smtClean="0">
                <a:solidFill>
                  <a:srgbClr val="FFFFFF"/>
                </a:solidFill>
              </a:rPr>
              <a:t> C </a:t>
            </a:r>
            <a:r>
              <a:rPr lang="en-US" sz="1400" dirty="0" err="1" smtClean="0">
                <a:solidFill>
                  <a:schemeClr val="tx1"/>
                </a:solidFill>
              </a:rPr>
              <a:t>Quirós</a:t>
            </a:r>
            <a:r>
              <a:rPr lang="en-US" sz="1400" dirty="0" smtClean="0">
                <a:solidFill>
                  <a:schemeClr val="tx1"/>
                </a:solidFill>
              </a:rPr>
              <a:t>, and Qing LI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134649" y="1828874"/>
            <a:ext cx="13378832" cy="77354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 smtClean="0">
                <a:solidFill>
                  <a:srgbClr val="BC8027"/>
                </a:solidFill>
                <a:latin typeface="+mj-lt"/>
              </a:rPr>
              <a:t>Get in Touch:</a:t>
            </a:r>
          </a:p>
          <a:p>
            <a:pPr rtl="0" latinLnBrk="1" hangingPunct="0"/>
            <a:r>
              <a:rPr lang="en-US" sz="2800" dirty="0" smtClean="0"/>
              <a:t>{</a:t>
            </a:r>
            <a:r>
              <a:rPr lang="en-US" sz="2800" dirty="0" err="1" smtClean="0"/>
              <a:t>amathur</a:t>
            </a:r>
            <a:r>
              <a:rPr lang="en-US" sz="2800" dirty="0" smtClean="0"/>
              <a:t>, marshini}@</a:t>
            </a:r>
            <a:r>
              <a:rPr lang="en-US" sz="2800" dirty="0" err="1" smtClean="0"/>
              <a:t>umd.edu</a:t>
            </a:r>
            <a:endParaRPr lang="en-US" sz="2800" dirty="0" smtClean="0"/>
          </a:p>
          <a:p>
            <a:pPr rtl="0" latinLnBrk="1" hangingPunct="0"/>
            <a:r>
              <a:rPr lang="en-US" sz="2800" dirty="0"/>
              <a:t>@</a:t>
            </a:r>
            <a:r>
              <a:rPr lang="en-US" sz="2800" dirty="0" err="1" smtClean="0"/>
              <a:t>ineffablicious</a:t>
            </a:r>
            <a:endParaRPr lang="en-US" sz="2800" dirty="0" smtClean="0"/>
          </a:p>
          <a:p>
            <a:pPr rtl="0" latinLnBrk="1" hangingPunct="0"/>
            <a:endParaRPr lang="en-US" sz="3200" dirty="0" smtClean="0"/>
          </a:p>
          <a:p>
            <a:pPr rtl="0" latinLnBrk="1" hangingPunct="0"/>
            <a:r>
              <a:rPr lang="en-US" sz="3200" dirty="0" smtClean="0">
                <a:solidFill>
                  <a:srgbClr val="BC8027"/>
                </a:solidFill>
                <a:latin typeface="+mj-lt"/>
              </a:rPr>
              <a:t>Find Out More:</a:t>
            </a:r>
          </a:p>
          <a:p>
            <a:pPr rtl="0" latinLnBrk="1" hangingPunct="0"/>
            <a:r>
              <a:rPr lang="en-US" sz="2800" dirty="0" err="1" smtClean="0"/>
              <a:t>Ubicomp</a:t>
            </a:r>
            <a:r>
              <a:rPr lang="en-US" sz="2800" dirty="0" smtClean="0"/>
              <a:t> 2015 Paper http</a:t>
            </a:r>
            <a:r>
              <a:rPr lang="en-US" sz="2800" dirty="0"/>
              <a:t>://</a:t>
            </a:r>
            <a:r>
              <a:rPr lang="en-US" sz="2800" dirty="0" err="1"/>
              <a:t>goo.gl</a:t>
            </a:r>
            <a:r>
              <a:rPr lang="en-US" sz="2800" dirty="0"/>
              <a:t>/</a:t>
            </a:r>
            <a:r>
              <a:rPr lang="en-US" sz="2800" dirty="0" smtClean="0"/>
              <a:t>KI4j5A</a:t>
            </a:r>
          </a:p>
          <a:p>
            <a:pPr rtl="0" latinLnBrk="1" hangingPunct="0"/>
            <a:r>
              <a:rPr lang="en-US" sz="2800" dirty="0" smtClean="0"/>
              <a:t>http://</a:t>
            </a:r>
            <a:r>
              <a:rPr lang="en-US" sz="2800" dirty="0" err="1" smtClean="0"/>
              <a:t>netchi.umd.edu</a:t>
            </a:r>
            <a:r>
              <a:rPr lang="en-US" sz="2800" dirty="0" smtClean="0"/>
              <a:t>/</a:t>
            </a:r>
          </a:p>
          <a:p>
            <a:pPr rtl="0" latinLnBrk="1" hangingPunct="0"/>
            <a:endParaRPr lang="en-US" sz="3200" dirty="0" smtClean="0"/>
          </a:p>
          <a:p>
            <a:pPr rtl="0" latinLnBrk="1" hangingPunct="0"/>
            <a:r>
              <a:rPr lang="en-US" dirty="0" smtClean="0">
                <a:solidFill>
                  <a:srgbClr val="BC8027"/>
                </a:solidFill>
                <a:latin typeface="+mj-lt"/>
              </a:rPr>
              <a:t>Acknowledgement</a:t>
            </a:r>
            <a:r>
              <a:rPr lang="en-US" dirty="0" smtClean="0">
                <a:solidFill>
                  <a:schemeClr val="accent4"/>
                </a:solidFill>
                <a:latin typeface="+mj-lt"/>
              </a:rPr>
              <a:t>s:</a:t>
            </a:r>
            <a:endParaRPr lang="en-US" sz="3200" dirty="0" smtClean="0">
              <a:solidFill>
                <a:schemeClr val="accent4"/>
              </a:solidFill>
              <a:latin typeface="+mj-lt"/>
            </a:endParaRPr>
          </a:p>
          <a:p>
            <a:pPr rtl="0" latinLnBrk="1" hangingPunct="0"/>
            <a:r>
              <a:rPr lang="en-US" sz="2800" dirty="0" smtClean="0"/>
              <a:t>Andrew Kim and </a:t>
            </a:r>
            <a:r>
              <a:rPr lang="en-US" sz="2800" dirty="0" err="1" smtClean="0"/>
              <a:t>Miseon</a:t>
            </a:r>
            <a:r>
              <a:rPr lang="en-US" sz="2800" dirty="0" smtClean="0"/>
              <a:t> Park of Georgia Tech</a:t>
            </a:r>
          </a:p>
          <a:p>
            <a:pPr rtl="0" latinLnBrk="1" hangingPunct="0"/>
            <a:r>
              <a:rPr lang="en-US" sz="2800" dirty="0" smtClean="0"/>
              <a:t>Nick </a:t>
            </a:r>
            <a:r>
              <a:rPr lang="en-US" sz="2800" dirty="0" err="1" smtClean="0"/>
              <a:t>Feamster</a:t>
            </a:r>
            <a:r>
              <a:rPr lang="en-US" sz="2800" dirty="0" smtClean="0"/>
              <a:t> from Princeton University</a:t>
            </a:r>
            <a:r>
              <a:rPr lang="en-US" dirty="0" smtClean="0"/>
              <a:t> </a:t>
            </a:r>
          </a:p>
          <a:p>
            <a:pPr rtl="0" latinLnBrk="1" hangingPunct="0"/>
            <a:r>
              <a:rPr lang="en-US" sz="2800" dirty="0" err="1" smtClean="0"/>
              <a:t>MyBroadband</a:t>
            </a:r>
            <a:endParaRPr lang="en-US" sz="2800" dirty="0" smtClean="0"/>
          </a:p>
          <a:p>
            <a:pPr rtl="0" latinLnBrk="1" hangingPunct="0"/>
            <a:endParaRPr lang="en-US" sz="3200" dirty="0"/>
          </a:p>
          <a:p>
            <a:pPr rtl="0" latinLnBrk="1" hangingPunct="0"/>
            <a:r>
              <a:rPr lang="en-US" sz="3200" dirty="0" smtClean="0">
                <a:solidFill>
                  <a:srgbClr val="BC8027"/>
                </a:solidFill>
                <a:latin typeface="+mj-lt"/>
              </a:rPr>
              <a:t>This work was supported by </a:t>
            </a:r>
            <a:r>
              <a:rPr lang="en-US" sz="3200" dirty="0" smtClean="0">
                <a:latin typeface="+mj-lt"/>
              </a:rPr>
              <a:t/>
            </a:r>
            <a:br>
              <a:rPr lang="en-US" sz="3200" dirty="0" smtClean="0">
                <a:latin typeface="+mj-lt"/>
              </a:rPr>
            </a:br>
            <a:r>
              <a:rPr lang="en-US" sz="3200" dirty="0">
                <a:latin typeface="+mj-lt"/>
              </a:rPr>
              <a:t/>
            </a:r>
            <a:br>
              <a:rPr lang="en-US" sz="3200" dirty="0">
                <a:latin typeface="+mj-lt"/>
              </a:rPr>
            </a:br>
            <a:endParaRPr kumimoji="0" lang="en-US" sz="32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sym typeface="Helvetica Light"/>
            </a:endParaRPr>
          </a:p>
        </p:txBody>
      </p:sp>
      <p:pic>
        <p:nvPicPr>
          <p:cNvPr id="3" name="Picture 2" descr="Googlelog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5203" y="7868613"/>
            <a:ext cx="2400473" cy="82296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2325</TotalTime>
  <Words>1718</Words>
  <Application>Microsoft Macintosh PowerPoint</Application>
  <PresentationFormat>Custom</PresentationFormat>
  <Paragraphs>284</Paragraphs>
  <Slides>70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Black</vt:lpstr>
      <vt:lpstr>A Mixed-Methods Study of Mobile Users’ Data Usage Practices in South Africa</vt:lpstr>
      <vt:lpstr>I study how people use the Internet and create tools to help them manage different aspects of their Internet experience.  </vt:lpstr>
      <vt:lpstr>PowerPoint Presentation</vt:lpstr>
      <vt:lpstr>PowerPoint Presentation</vt:lpstr>
      <vt:lpstr>Mobile broadband is most dynamic market segment; globally mobile broadband penetration reaches 47% in 2015,  a value that has increased 12 times since 2007 (Source: ITU ICT Facts and Figures 2015)</vt:lpstr>
      <vt:lpstr>PowerPoint Presentation</vt:lpstr>
      <vt:lpstr>Globally, mobile data usage is predicted to increase tenfold by 2019  (Source: Cisco Visual Networking Index: Global Mobile Data Forecast Update 2014-2019)</vt:lpstr>
      <vt:lpstr>PowerPoint Presentation</vt:lpstr>
      <vt:lpstr>You have used your 1GB of mobile data. Your Internet speeds will be slower until until your next billing cycle starts and you will be charged at a higher billing rate.</vt:lpstr>
      <vt:lpstr>PowerPoint Presentation</vt:lpstr>
      <vt:lpstr>Research Goal Determine how users manage and control different aspects of mobile data and find design implications for mobile data applications and data monitoring tools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Research Questions</vt:lpstr>
      <vt:lpstr>Research Questions</vt:lpstr>
      <vt:lpstr>Research Questions</vt:lpstr>
      <vt:lpstr>Research Questions</vt:lpstr>
      <vt:lpstr>Research Method</vt:lpstr>
      <vt:lpstr>Research Method</vt:lpstr>
      <vt:lpstr>Research Method</vt:lpstr>
      <vt:lpstr>Research Method</vt:lpstr>
      <vt:lpstr>Research Method</vt:lpstr>
      <vt:lpstr>PowerPoint Presentation</vt:lpstr>
      <vt:lpstr>PowerPoint Presentation</vt:lpstr>
      <vt:lpstr>PowerPoint Presentation</vt:lpstr>
      <vt:lpstr>PowerPoint Presentation</vt:lpstr>
      <vt:lpstr>Findings</vt:lpstr>
      <vt:lpstr>Findings</vt:lpstr>
      <vt:lpstr>PowerPoint Presentation</vt:lpstr>
      <vt:lpstr>PowerPoint Presentation</vt:lpstr>
      <vt:lpstr>I cut down on my hair products; I wash my hair once every two weeks to save money for data.  - P21</vt:lpstr>
      <vt:lpstr>PowerPoint Presentation</vt:lpstr>
      <vt:lpstr>I keep my data connection on when I’m chatting or messaging, but when I’m busy, I put it off.  - P10</vt:lpstr>
      <vt:lpstr>Findings</vt:lpstr>
      <vt:lpstr>Findings</vt:lpstr>
      <vt:lpstr>PowerPoint Presentation</vt:lpstr>
      <vt:lpstr>When it comes to streaming of things from YouTube, stuff like that, I know that takes a lot of data. - P14</vt:lpstr>
      <vt:lpstr>PowerPoint Presentation</vt:lpstr>
      <vt:lpstr>I don’t understand how Facebook Messenger. I think it’s off and then all of a sudden you just notice the chat comes on. - P29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Findings</vt:lpstr>
      <vt:lpstr>Findings</vt:lpstr>
      <vt:lpstr>PowerPoint Presentation</vt:lpstr>
      <vt:lpstr>I check my airtime balance and I will see. I know Facebook and Instagram takes most of the data. So I will use it on that, then I’ll check again.  - P10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want to be able to specify how much data I want a particular app to use in a particular month. So I want my WhatsApp application to be dedicated 20 MB worth of data every month.  - P29</vt:lpstr>
      <vt:lpstr>Findings</vt:lpstr>
      <vt:lpstr>Implications for Design</vt:lpstr>
      <vt:lpstr>Implications for Design</vt:lpstr>
      <vt:lpstr>Implications for Design</vt:lpstr>
      <vt:lpstr>Implications for Design</vt:lpstr>
      <vt:lpstr>Implications for Design</vt:lpstr>
      <vt:lpstr>Implications for Design</vt:lpstr>
      <vt:lpstr>Implications for Design</vt:lpstr>
      <vt:lpstr>Implications for Design</vt:lpstr>
      <vt:lpstr>Implications for Design</vt:lpstr>
      <vt:lpstr>Credits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Mixed-Methods Study of Mobile Data Usage in South Africa</dc:title>
  <cp:lastModifiedBy>Marshini Chetty</cp:lastModifiedBy>
  <cp:revision>51</cp:revision>
  <cp:lastPrinted>2015-07-22T15:49:27Z</cp:lastPrinted>
  <dcterms:modified xsi:type="dcterms:W3CDTF">2015-07-28T13:21:47Z</dcterms:modified>
</cp:coreProperties>
</file>