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1" r:id="rId3"/>
    <p:sldId id="265" r:id="rId4"/>
    <p:sldId id="261" r:id="rId5"/>
    <p:sldId id="264" r:id="rId6"/>
    <p:sldId id="266" r:id="rId7"/>
    <p:sldId id="262" r:id="rId8"/>
    <p:sldId id="263" r:id="rId9"/>
    <p:sldId id="267" r:id="rId10"/>
    <p:sldId id="268" r:id="rId11"/>
    <p:sldId id="258" r:id="rId12"/>
    <p:sldId id="259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8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4" y="416"/>
      </p:cViewPr>
      <p:guideLst>
        <p:guide orient="horz" pos="2688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CFE2B4-8FC0-4618-882D-B6502FB6F885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8729DEDB-7590-44DD-A3C0-4A4F6652D2CE}">
      <dgm:prSet phldrT="[Text]"/>
      <dgm:spPr/>
      <dgm:t>
        <a:bodyPr/>
        <a:lstStyle/>
        <a:p>
          <a:r>
            <a:rPr lang="en-US" dirty="0" smtClean="0"/>
            <a:t>Representation &amp; Symbols</a:t>
          </a:r>
          <a:endParaRPr lang="en-US" dirty="0"/>
        </a:p>
      </dgm:t>
    </dgm:pt>
    <dgm:pt modelId="{8BC72695-0B48-4A74-B463-1F791BDBBFE1}" type="parTrans" cxnId="{2232C425-1B15-447A-9E4E-7686925C3F49}">
      <dgm:prSet/>
      <dgm:spPr/>
      <dgm:t>
        <a:bodyPr/>
        <a:lstStyle/>
        <a:p>
          <a:endParaRPr lang="en-US"/>
        </a:p>
      </dgm:t>
    </dgm:pt>
    <dgm:pt modelId="{094FADC0-9D70-4D01-9B72-38FE6C2E193F}" type="sibTrans" cxnId="{2232C425-1B15-447A-9E4E-7686925C3F49}">
      <dgm:prSet/>
      <dgm:spPr/>
      <dgm:t>
        <a:bodyPr/>
        <a:lstStyle/>
        <a:p>
          <a:endParaRPr lang="en-US"/>
        </a:p>
      </dgm:t>
    </dgm:pt>
    <dgm:pt modelId="{5D3EB21D-2CCA-4268-85C0-EC06D8DE266F}">
      <dgm:prSet phldrT="[Text]"/>
      <dgm:spPr/>
      <dgm:t>
        <a:bodyPr/>
        <a:lstStyle/>
        <a:p>
          <a:r>
            <a:rPr lang="en-US" dirty="0" smtClean="0"/>
            <a:t>Intuition and Experience</a:t>
          </a:r>
          <a:endParaRPr lang="en-US" dirty="0"/>
        </a:p>
      </dgm:t>
    </dgm:pt>
    <dgm:pt modelId="{B6634E69-4EE0-478B-83AD-C1D39C728DFA}" type="parTrans" cxnId="{89E353DE-58E4-40E7-9856-BA3E3E23D387}">
      <dgm:prSet/>
      <dgm:spPr/>
      <dgm:t>
        <a:bodyPr/>
        <a:lstStyle/>
        <a:p>
          <a:endParaRPr lang="en-US"/>
        </a:p>
      </dgm:t>
    </dgm:pt>
    <dgm:pt modelId="{CE6F20F6-D671-44CE-BBF7-0B623D3A3392}" type="sibTrans" cxnId="{89E353DE-58E4-40E7-9856-BA3E3E23D387}">
      <dgm:prSet/>
      <dgm:spPr/>
      <dgm:t>
        <a:bodyPr/>
        <a:lstStyle/>
        <a:p>
          <a:endParaRPr lang="en-US"/>
        </a:p>
      </dgm:t>
    </dgm:pt>
    <dgm:pt modelId="{446F3638-5D99-4826-A3BB-278F2D2CE039}">
      <dgm:prSet phldrT="[Text]"/>
      <dgm:spPr/>
      <dgm:t>
        <a:bodyPr/>
        <a:lstStyle/>
        <a:p>
          <a:r>
            <a:rPr lang="en-US" dirty="0" smtClean="0"/>
            <a:t>External Environment</a:t>
          </a:r>
          <a:endParaRPr lang="en-US" dirty="0"/>
        </a:p>
      </dgm:t>
    </dgm:pt>
    <dgm:pt modelId="{EF2724F1-195F-4E25-8DC7-D6D52B0E3B88}" type="parTrans" cxnId="{7EA26D3F-8602-400E-9BE9-C063215E7B84}">
      <dgm:prSet/>
      <dgm:spPr/>
      <dgm:t>
        <a:bodyPr/>
        <a:lstStyle/>
        <a:p>
          <a:endParaRPr lang="en-US"/>
        </a:p>
      </dgm:t>
    </dgm:pt>
    <dgm:pt modelId="{BE9D2D44-44F5-42C6-872A-8DF38273998F}" type="sibTrans" cxnId="{7EA26D3F-8602-400E-9BE9-C063215E7B84}">
      <dgm:prSet/>
      <dgm:spPr/>
      <dgm:t>
        <a:bodyPr/>
        <a:lstStyle/>
        <a:p>
          <a:endParaRPr lang="en-US"/>
        </a:p>
      </dgm:t>
    </dgm:pt>
    <dgm:pt modelId="{D77E1A52-AA82-4EE7-B059-1AC62EF95859}" type="pres">
      <dgm:prSet presAssocID="{C3CFE2B4-8FC0-4618-882D-B6502FB6F885}" presName="compositeShape" presStyleCnt="0">
        <dgm:presLayoutVars>
          <dgm:chMax val="7"/>
          <dgm:dir/>
          <dgm:resizeHandles val="exact"/>
        </dgm:presLayoutVars>
      </dgm:prSet>
      <dgm:spPr/>
    </dgm:pt>
    <dgm:pt modelId="{9D5970E2-F4E0-4AE2-9F24-DB945DFD3557}" type="pres">
      <dgm:prSet presAssocID="{8729DEDB-7590-44DD-A3C0-4A4F6652D2CE}" presName="circ1" presStyleLbl="vennNode1" presStyleIdx="0" presStyleCnt="3"/>
      <dgm:spPr/>
      <dgm:t>
        <a:bodyPr/>
        <a:lstStyle/>
        <a:p>
          <a:endParaRPr lang="en-US"/>
        </a:p>
      </dgm:t>
    </dgm:pt>
    <dgm:pt modelId="{BE4461D5-320B-4F3D-B162-EE61E033388C}" type="pres">
      <dgm:prSet presAssocID="{8729DEDB-7590-44DD-A3C0-4A4F6652D2C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77FA2-0D7E-4F6A-B485-1A6155C1FF74}" type="pres">
      <dgm:prSet presAssocID="{5D3EB21D-2CCA-4268-85C0-EC06D8DE266F}" presName="circ2" presStyleLbl="vennNode1" presStyleIdx="1" presStyleCnt="3"/>
      <dgm:spPr/>
    </dgm:pt>
    <dgm:pt modelId="{F20142AB-A924-4320-9A42-55BB214264A2}" type="pres">
      <dgm:prSet presAssocID="{5D3EB21D-2CCA-4268-85C0-EC06D8DE266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BF2A661-B17A-420E-9B55-5620D81757C6}" type="pres">
      <dgm:prSet presAssocID="{446F3638-5D99-4826-A3BB-278F2D2CE039}" presName="circ3" presStyleLbl="vennNode1" presStyleIdx="2" presStyleCnt="3"/>
      <dgm:spPr/>
    </dgm:pt>
    <dgm:pt modelId="{43CE14C1-34BF-4702-9D23-34F1A0EDBCA3}" type="pres">
      <dgm:prSet presAssocID="{446F3638-5D99-4826-A3BB-278F2D2CE03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EA26D3F-8602-400E-9BE9-C063215E7B84}" srcId="{C3CFE2B4-8FC0-4618-882D-B6502FB6F885}" destId="{446F3638-5D99-4826-A3BB-278F2D2CE039}" srcOrd="2" destOrd="0" parTransId="{EF2724F1-195F-4E25-8DC7-D6D52B0E3B88}" sibTransId="{BE9D2D44-44F5-42C6-872A-8DF38273998F}"/>
    <dgm:cxn modelId="{2232C425-1B15-447A-9E4E-7686925C3F49}" srcId="{C3CFE2B4-8FC0-4618-882D-B6502FB6F885}" destId="{8729DEDB-7590-44DD-A3C0-4A4F6652D2CE}" srcOrd="0" destOrd="0" parTransId="{8BC72695-0B48-4A74-B463-1F791BDBBFE1}" sibTransId="{094FADC0-9D70-4D01-9B72-38FE6C2E193F}"/>
    <dgm:cxn modelId="{57C9F303-09FB-4EF1-BB5B-03670E14AE07}" type="presOf" srcId="{C3CFE2B4-8FC0-4618-882D-B6502FB6F885}" destId="{D77E1A52-AA82-4EE7-B059-1AC62EF95859}" srcOrd="0" destOrd="0" presId="urn:microsoft.com/office/officeart/2005/8/layout/venn1"/>
    <dgm:cxn modelId="{2E9CADEC-0843-413E-81E3-CAE5835A2E62}" type="presOf" srcId="{5D3EB21D-2CCA-4268-85C0-EC06D8DE266F}" destId="{F20142AB-A924-4320-9A42-55BB214264A2}" srcOrd="1" destOrd="0" presId="urn:microsoft.com/office/officeart/2005/8/layout/venn1"/>
    <dgm:cxn modelId="{FFFBFEBD-226D-4DF5-83B5-BAC7B2382C6D}" type="presOf" srcId="{8729DEDB-7590-44DD-A3C0-4A4F6652D2CE}" destId="{BE4461D5-320B-4F3D-B162-EE61E033388C}" srcOrd="1" destOrd="0" presId="urn:microsoft.com/office/officeart/2005/8/layout/venn1"/>
    <dgm:cxn modelId="{7F7851A5-62B2-4FE4-AE36-B9F4A4911169}" type="presOf" srcId="{5D3EB21D-2CCA-4268-85C0-EC06D8DE266F}" destId="{FF977FA2-0D7E-4F6A-B485-1A6155C1FF74}" srcOrd="0" destOrd="0" presId="urn:microsoft.com/office/officeart/2005/8/layout/venn1"/>
    <dgm:cxn modelId="{B035A9C1-B3FE-4632-A581-339BE5D7312C}" type="presOf" srcId="{8729DEDB-7590-44DD-A3C0-4A4F6652D2CE}" destId="{9D5970E2-F4E0-4AE2-9F24-DB945DFD3557}" srcOrd="0" destOrd="0" presId="urn:microsoft.com/office/officeart/2005/8/layout/venn1"/>
    <dgm:cxn modelId="{F525DF3D-891B-44EC-B48F-860D79BFC8E4}" type="presOf" srcId="{446F3638-5D99-4826-A3BB-278F2D2CE039}" destId="{0BF2A661-B17A-420E-9B55-5620D81757C6}" srcOrd="0" destOrd="0" presId="urn:microsoft.com/office/officeart/2005/8/layout/venn1"/>
    <dgm:cxn modelId="{89E353DE-58E4-40E7-9856-BA3E3E23D387}" srcId="{C3CFE2B4-8FC0-4618-882D-B6502FB6F885}" destId="{5D3EB21D-2CCA-4268-85C0-EC06D8DE266F}" srcOrd="1" destOrd="0" parTransId="{B6634E69-4EE0-478B-83AD-C1D39C728DFA}" sibTransId="{CE6F20F6-D671-44CE-BBF7-0B623D3A3392}"/>
    <dgm:cxn modelId="{6DB4D0DD-585D-43A6-99C7-62B094D745BD}" type="presOf" srcId="{446F3638-5D99-4826-A3BB-278F2D2CE039}" destId="{43CE14C1-34BF-4702-9D23-34F1A0EDBCA3}" srcOrd="1" destOrd="0" presId="urn:microsoft.com/office/officeart/2005/8/layout/venn1"/>
    <dgm:cxn modelId="{63A89DB1-73B3-4C9E-B108-FEB90DE9DF7A}" type="presParOf" srcId="{D77E1A52-AA82-4EE7-B059-1AC62EF95859}" destId="{9D5970E2-F4E0-4AE2-9F24-DB945DFD3557}" srcOrd="0" destOrd="0" presId="urn:microsoft.com/office/officeart/2005/8/layout/venn1"/>
    <dgm:cxn modelId="{F987B4E7-C6E3-456B-A5C9-CAC32F1E14AC}" type="presParOf" srcId="{D77E1A52-AA82-4EE7-B059-1AC62EF95859}" destId="{BE4461D5-320B-4F3D-B162-EE61E033388C}" srcOrd="1" destOrd="0" presId="urn:microsoft.com/office/officeart/2005/8/layout/venn1"/>
    <dgm:cxn modelId="{DA7FDAB7-BC0A-4003-A845-AE700C310EF1}" type="presParOf" srcId="{D77E1A52-AA82-4EE7-B059-1AC62EF95859}" destId="{FF977FA2-0D7E-4F6A-B485-1A6155C1FF74}" srcOrd="2" destOrd="0" presId="urn:microsoft.com/office/officeart/2005/8/layout/venn1"/>
    <dgm:cxn modelId="{7BC73B79-D32B-47BD-8D78-912F6C33D3EE}" type="presParOf" srcId="{D77E1A52-AA82-4EE7-B059-1AC62EF95859}" destId="{F20142AB-A924-4320-9A42-55BB214264A2}" srcOrd="3" destOrd="0" presId="urn:microsoft.com/office/officeart/2005/8/layout/venn1"/>
    <dgm:cxn modelId="{AE5DBCEF-4C95-475C-9241-CEF49EF67A82}" type="presParOf" srcId="{D77E1A52-AA82-4EE7-B059-1AC62EF95859}" destId="{0BF2A661-B17A-420E-9B55-5620D81757C6}" srcOrd="4" destOrd="0" presId="urn:microsoft.com/office/officeart/2005/8/layout/venn1"/>
    <dgm:cxn modelId="{3BA345A9-3042-4F67-B7E3-5C8DC0F4A969}" type="presParOf" srcId="{D77E1A52-AA82-4EE7-B059-1AC62EF95859}" destId="{43CE14C1-34BF-4702-9D23-34F1A0EDBCA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FC08D0-CA2B-44D8-8B0D-6714C4E07931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9742F7D-7AFE-4E18-9081-C68509D586E6}">
      <dgm:prSet phldrT="[Text]"/>
      <dgm:spPr/>
      <dgm:t>
        <a:bodyPr/>
        <a:lstStyle/>
        <a:p>
          <a:r>
            <a:rPr lang="en-US" b="1" dirty="0" smtClean="0"/>
            <a:t>Develop design candidates</a:t>
          </a:r>
          <a:endParaRPr lang="en-US" b="1" dirty="0"/>
        </a:p>
      </dgm:t>
    </dgm:pt>
    <dgm:pt modelId="{4255D92C-B3ED-4E3F-9DB6-D364242C49FC}" type="parTrans" cxnId="{D98FFCDE-4C16-4394-ADD2-C653BB36C770}">
      <dgm:prSet/>
      <dgm:spPr/>
      <dgm:t>
        <a:bodyPr/>
        <a:lstStyle/>
        <a:p>
          <a:endParaRPr lang="en-US" b="1"/>
        </a:p>
      </dgm:t>
    </dgm:pt>
    <dgm:pt modelId="{BAE41F1C-82BD-4E8D-9767-396618BAD0E6}" type="sibTrans" cxnId="{D98FFCDE-4C16-4394-ADD2-C653BB36C770}">
      <dgm:prSet/>
      <dgm:spPr/>
      <dgm:t>
        <a:bodyPr/>
        <a:lstStyle/>
        <a:p>
          <a:endParaRPr lang="en-US" b="1"/>
        </a:p>
      </dgm:t>
    </dgm:pt>
    <dgm:pt modelId="{18736EED-9366-4C0D-9E41-2CCFA168BEB5}">
      <dgm:prSet phldrT="[Text]"/>
      <dgm:spPr/>
      <dgm:t>
        <a:bodyPr/>
        <a:lstStyle/>
        <a:p>
          <a:r>
            <a:rPr lang="en-US" b="1" dirty="0" smtClean="0"/>
            <a:t>Select design artifact</a:t>
          </a:r>
          <a:endParaRPr lang="en-US" b="1" dirty="0"/>
        </a:p>
      </dgm:t>
    </dgm:pt>
    <dgm:pt modelId="{38E94A52-1F2D-4450-BD03-25DAB85422AC}" type="parTrans" cxnId="{3186DF08-11C4-4717-B1E1-E1E14CE47AA9}">
      <dgm:prSet/>
      <dgm:spPr/>
      <dgm:t>
        <a:bodyPr/>
        <a:lstStyle/>
        <a:p>
          <a:endParaRPr lang="en-US" b="1"/>
        </a:p>
      </dgm:t>
    </dgm:pt>
    <dgm:pt modelId="{1360C78D-5294-4115-BAE2-0333441CA5B1}" type="sibTrans" cxnId="{3186DF08-11C4-4717-B1E1-E1E14CE47AA9}">
      <dgm:prSet/>
      <dgm:spPr/>
      <dgm:t>
        <a:bodyPr/>
        <a:lstStyle/>
        <a:p>
          <a:endParaRPr lang="en-US" b="1"/>
        </a:p>
      </dgm:t>
    </dgm:pt>
    <dgm:pt modelId="{0011E0A5-22E4-4E89-B399-DAA3C0F4AF75}">
      <dgm:prSet phldrT="[Text]"/>
      <dgm:spPr/>
      <dgm:t>
        <a:bodyPr/>
        <a:lstStyle/>
        <a:p>
          <a:r>
            <a:rPr lang="en-US" b="1" dirty="0" smtClean="0"/>
            <a:t>Artifact outcomes</a:t>
          </a:r>
          <a:endParaRPr lang="en-US" b="1" dirty="0"/>
        </a:p>
      </dgm:t>
    </dgm:pt>
    <dgm:pt modelId="{5FBD8D46-A149-481A-A0DB-5FD42256442C}" type="parTrans" cxnId="{73A7FC4E-068E-4A21-9D66-4E0A099A5045}">
      <dgm:prSet/>
      <dgm:spPr/>
      <dgm:t>
        <a:bodyPr/>
        <a:lstStyle/>
        <a:p>
          <a:endParaRPr lang="en-US" b="1"/>
        </a:p>
      </dgm:t>
    </dgm:pt>
    <dgm:pt modelId="{32F79B04-F4C4-4818-81DB-B7C4A818D6D1}" type="sibTrans" cxnId="{73A7FC4E-068E-4A21-9D66-4E0A099A5045}">
      <dgm:prSet/>
      <dgm:spPr/>
      <dgm:t>
        <a:bodyPr/>
        <a:lstStyle/>
        <a:p>
          <a:endParaRPr lang="en-US" b="1"/>
        </a:p>
      </dgm:t>
    </dgm:pt>
    <dgm:pt modelId="{198CE083-9A2F-4FF9-B88C-0F50778CF056}">
      <dgm:prSet phldrT="[Text]"/>
      <dgm:spPr/>
      <dgm:t>
        <a:bodyPr/>
        <a:lstStyle/>
        <a:p>
          <a:r>
            <a:rPr lang="en-US" b="1" dirty="0" smtClean="0"/>
            <a:t>Determine design constraints</a:t>
          </a:r>
          <a:endParaRPr lang="en-US" b="1" dirty="0"/>
        </a:p>
      </dgm:t>
    </dgm:pt>
    <dgm:pt modelId="{0C75B353-C1AC-42B8-B714-2508AE734B88}" type="parTrans" cxnId="{8A1C07A4-F1CE-44E9-925C-75FF7B36E25A}">
      <dgm:prSet/>
      <dgm:spPr/>
      <dgm:t>
        <a:bodyPr/>
        <a:lstStyle/>
        <a:p>
          <a:endParaRPr lang="en-US" b="1"/>
        </a:p>
      </dgm:t>
    </dgm:pt>
    <dgm:pt modelId="{2FD5D4E0-74D5-4D49-8DF9-2D2CFDD0703A}" type="sibTrans" cxnId="{8A1C07A4-F1CE-44E9-925C-75FF7B36E25A}">
      <dgm:prSet/>
      <dgm:spPr/>
      <dgm:t>
        <a:bodyPr/>
        <a:lstStyle/>
        <a:p>
          <a:endParaRPr lang="en-US" b="1"/>
        </a:p>
      </dgm:t>
    </dgm:pt>
    <dgm:pt modelId="{9DA1718D-300F-444A-8FC3-C73026D30B33}" type="pres">
      <dgm:prSet presAssocID="{44FC08D0-CA2B-44D8-8B0D-6714C4E07931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8AE2E57C-CD29-4690-86DE-46636CE924CC}" type="pres">
      <dgm:prSet presAssocID="{198CE083-9A2F-4FF9-B88C-0F50778CF056}" presName="Accent1" presStyleCnt="0"/>
      <dgm:spPr/>
    </dgm:pt>
    <dgm:pt modelId="{65871B0C-FD99-4F5B-B02D-27C9BC762375}" type="pres">
      <dgm:prSet presAssocID="{198CE083-9A2F-4FF9-B88C-0F50778CF056}" presName="Accent" presStyleLbl="node1" presStyleIdx="0" presStyleCnt="4"/>
      <dgm:spPr/>
    </dgm:pt>
    <dgm:pt modelId="{2A1B9B98-5B26-474A-918B-340A5A07550F}" type="pres">
      <dgm:prSet presAssocID="{198CE083-9A2F-4FF9-B88C-0F50778CF056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8B5A25E3-9449-4BF2-B8EB-8CF756987DA8}" type="pres">
      <dgm:prSet presAssocID="{89742F7D-7AFE-4E18-9081-C68509D586E6}" presName="Accent2" presStyleCnt="0"/>
      <dgm:spPr/>
    </dgm:pt>
    <dgm:pt modelId="{19D67651-4A1C-4AC6-849C-0A2E4980A4B6}" type="pres">
      <dgm:prSet presAssocID="{89742F7D-7AFE-4E18-9081-C68509D586E6}" presName="Accent" presStyleLbl="node1" presStyleIdx="1" presStyleCnt="4"/>
      <dgm:spPr/>
    </dgm:pt>
    <dgm:pt modelId="{D45ADD80-16A4-48CD-835C-080E5D53D3FD}" type="pres">
      <dgm:prSet presAssocID="{89742F7D-7AFE-4E18-9081-C68509D586E6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67DCBE17-3A9E-400A-9C26-4791C89DDCC6}" type="pres">
      <dgm:prSet presAssocID="{18736EED-9366-4C0D-9E41-2CCFA168BEB5}" presName="Accent3" presStyleCnt="0"/>
      <dgm:spPr/>
    </dgm:pt>
    <dgm:pt modelId="{92CE6E1B-E138-4722-8A14-439B762D501A}" type="pres">
      <dgm:prSet presAssocID="{18736EED-9366-4C0D-9E41-2CCFA168BEB5}" presName="Accent" presStyleLbl="node1" presStyleIdx="2" presStyleCnt="4"/>
      <dgm:spPr/>
    </dgm:pt>
    <dgm:pt modelId="{F7729A46-4C0B-4979-B8DE-1AF0577ACB8E}" type="pres">
      <dgm:prSet presAssocID="{18736EED-9366-4C0D-9E41-2CCFA168BEB5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4322EC0F-1DA4-432F-B175-63DEA2047178}" type="pres">
      <dgm:prSet presAssocID="{0011E0A5-22E4-4E89-B399-DAA3C0F4AF75}" presName="Accent4" presStyleCnt="0"/>
      <dgm:spPr/>
    </dgm:pt>
    <dgm:pt modelId="{6DAAC74D-334F-4B23-BDCF-54BFFAC0B430}" type="pres">
      <dgm:prSet presAssocID="{0011E0A5-22E4-4E89-B399-DAA3C0F4AF75}" presName="Accent" presStyleLbl="node1" presStyleIdx="3" presStyleCnt="4"/>
      <dgm:spPr/>
    </dgm:pt>
    <dgm:pt modelId="{6B370FD7-6EB3-4000-AE0D-892103A2A6BD}" type="pres">
      <dgm:prSet presAssocID="{0011E0A5-22E4-4E89-B399-DAA3C0F4AF75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A71B68C1-A290-4F5A-A7BE-5933E2C079F0}" type="presOf" srcId="{198CE083-9A2F-4FF9-B88C-0F50778CF056}" destId="{2A1B9B98-5B26-474A-918B-340A5A07550F}" srcOrd="0" destOrd="0" presId="urn:microsoft.com/office/officeart/2009/layout/CircleArrowProcess"/>
    <dgm:cxn modelId="{3186DF08-11C4-4717-B1E1-E1E14CE47AA9}" srcId="{44FC08D0-CA2B-44D8-8B0D-6714C4E07931}" destId="{18736EED-9366-4C0D-9E41-2CCFA168BEB5}" srcOrd="2" destOrd="0" parTransId="{38E94A52-1F2D-4450-BD03-25DAB85422AC}" sibTransId="{1360C78D-5294-4115-BAE2-0333441CA5B1}"/>
    <dgm:cxn modelId="{243BEC3B-29F2-444E-A9F7-126D8E17A137}" type="presOf" srcId="{89742F7D-7AFE-4E18-9081-C68509D586E6}" destId="{D45ADD80-16A4-48CD-835C-080E5D53D3FD}" srcOrd="0" destOrd="0" presId="urn:microsoft.com/office/officeart/2009/layout/CircleArrowProcess"/>
    <dgm:cxn modelId="{73A7FC4E-068E-4A21-9D66-4E0A099A5045}" srcId="{44FC08D0-CA2B-44D8-8B0D-6714C4E07931}" destId="{0011E0A5-22E4-4E89-B399-DAA3C0F4AF75}" srcOrd="3" destOrd="0" parTransId="{5FBD8D46-A149-481A-A0DB-5FD42256442C}" sibTransId="{32F79B04-F4C4-4818-81DB-B7C4A818D6D1}"/>
    <dgm:cxn modelId="{D98FFCDE-4C16-4394-ADD2-C653BB36C770}" srcId="{44FC08D0-CA2B-44D8-8B0D-6714C4E07931}" destId="{89742F7D-7AFE-4E18-9081-C68509D586E6}" srcOrd="1" destOrd="0" parTransId="{4255D92C-B3ED-4E3F-9DB6-D364242C49FC}" sibTransId="{BAE41F1C-82BD-4E8D-9767-396618BAD0E6}"/>
    <dgm:cxn modelId="{8A1C07A4-F1CE-44E9-925C-75FF7B36E25A}" srcId="{44FC08D0-CA2B-44D8-8B0D-6714C4E07931}" destId="{198CE083-9A2F-4FF9-B88C-0F50778CF056}" srcOrd="0" destOrd="0" parTransId="{0C75B353-C1AC-42B8-B714-2508AE734B88}" sibTransId="{2FD5D4E0-74D5-4D49-8DF9-2D2CFDD0703A}"/>
    <dgm:cxn modelId="{585C86C1-8C71-4C39-A563-4C92E71B4150}" type="presOf" srcId="{0011E0A5-22E4-4E89-B399-DAA3C0F4AF75}" destId="{6B370FD7-6EB3-4000-AE0D-892103A2A6BD}" srcOrd="0" destOrd="0" presId="urn:microsoft.com/office/officeart/2009/layout/CircleArrowProcess"/>
    <dgm:cxn modelId="{F3E696E8-9907-4048-8DE6-DCB776347F49}" type="presOf" srcId="{44FC08D0-CA2B-44D8-8B0D-6714C4E07931}" destId="{9DA1718D-300F-444A-8FC3-C73026D30B33}" srcOrd="0" destOrd="0" presId="urn:microsoft.com/office/officeart/2009/layout/CircleArrowProcess"/>
    <dgm:cxn modelId="{ABC19549-7C32-4EFD-8F40-01B8D2AEF2C0}" type="presOf" srcId="{18736EED-9366-4C0D-9E41-2CCFA168BEB5}" destId="{F7729A46-4C0B-4979-B8DE-1AF0577ACB8E}" srcOrd="0" destOrd="0" presId="urn:microsoft.com/office/officeart/2009/layout/CircleArrowProcess"/>
    <dgm:cxn modelId="{57F65B25-6C59-414F-AADD-3EB083DE1A88}" type="presParOf" srcId="{9DA1718D-300F-444A-8FC3-C73026D30B33}" destId="{8AE2E57C-CD29-4690-86DE-46636CE924CC}" srcOrd="0" destOrd="0" presId="urn:microsoft.com/office/officeart/2009/layout/CircleArrowProcess"/>
    <dgm:cxn modelId="{3D9B489E-0853-470A-A834-2F3458202E06}" type="presParOf" srcId="{8AE2E57C-CD29-4690-86DE-46636CE924CC}" destId="{65871B0C-FD99-4F5B-B02D-27C9BC762375}" srcOrd="0" destOrd="0" presId="urn:microsoft.com/office/officeart/2009/layout/CircleArrowProcess"/>
    <dgm:cxn modelId="{FDB4577F-BDA7-4FA2-B217-799E21705099}" type="presParOf" srcId="{9DA1718D-300F-444A-8FC3-C73026D30B33}" destId="{2A1B9B98-5B26-474A-918B-340A5A07550F}" srcOrd="1" destOrd="0" presId="urn:microsoft.com/office/officeart/2009/layout/CircleArrowProcess"/>
    <dgm:cxn modelId="{1CF8E985-F69A-4700-8059-359FA26A5AB9}" type="presParOf" srcId="{9DA1718D-300F-444A-8FC3-C73026D30B33}" destId="{8B5A25E3-9449-4BF2-B8EB-8CF756987DA8}" srcOrd="2" destOrd="0" presId="urn:microsoft.com/office/officeart/2009/layout/CircleArrowProcess"/>
    <dgm:cxn modelId="{DB053D27-8D93-451E-86F9-F13C7A69C2C2}" type="presParOf" srcId="{8B5A25E3-9449-4BF2-B8EB-8CF756987DA8}" destId="{19D67651-4A1C-4AC6-849C-0A2E4980A4B6}" srcOrd="0" destOrd="0" presId="urn:microsoft.com/office/officeart/2009/layout/CircleArrowProcess"/>
    <dgm:cxn modelId="{A96243C1-1F0D-4448-918E-096842761903}" type="presParOf" srcId="{9DA1718D-300F-444A-8FC3-C73026D30B33}" destId="{D45ADD80-16A4-48CD-835C-080E5D53D3FD}" srcOrd="3" destOrd="0" presId="urn:microsoft.com/office/officeart/2009/layout/CircleArrowProcess"/>
    <dgm:cxn modelId="{5C99397B-86FF-430A-8DBF-5628BFD6A7AA}" type="presParOf" srcId="{9DA1718D-300F-444A-8FC3-C73026D30B33}" destId="{67DCBE17-3A9E-400A-9C26-4791C89DDCC6}" srcOrd="4" destOrd="0" presId="urn:microsoft.com/office/officeart/2009/layout/CircleArrowProcess"/>
    <dgm:cxn modelId="{29A7C525-A533-454F-A3E7-C0F40E52B5BD}" type="presParOf" srcId="{67DCBE17-3A9E-400A-9C26-4791C89DDCC6}" destId="{92CE6E1B-E138-4722-8A14-439B762D501A}" srcOrd="0" destOrd="0" presId="urn:microsoft.com/office/officeart/2009/layout/CircleArrowProcess"/>
    <dgm:cxn modelId="{005D89A0-4E18-45E4-9F87-388BA1565C08}" type="presParOf" srcId="{9DA1718D-300F-444A-8FC3-C73026D30B33}" destId="{F7729A46-4C0B-4979-B8DE-1AF0577ACB8E}" srcOrd="5" destOrd="0" presId="urn:microsoft.com/office/officeart/2009/layout/CircleArrowProcess"/>
    <dgm:cxn modelId="{CCEDD67F-4D9E-4F55-A2F5-744282F32B12}" type="presParOf" srcId="{9DA1718D-300F-444A-8FC3-C73026D30B33}" destId="{4322EC0F-1DA4-432F-B175-63DEA2047178}" srcOrd="6" destOrd="0" presId="urn:microsoft.com/office/officeart/2009/layout/CircleArrowProcess"/>
    <dgm:cxn modelId="{B9F70952-4F4F-4627-B60F-407672A516B0}" type="presParOf" srcId="{4322EC0F-1DA4-432F-B175-63DEA2047178}" destId="{6DAAC74D-334F-4B23-BDCF-54BFFAC0B430}" srcOrd="0" destOrd="0" presId="urn:microsoft.com/office/officeart/2009/layout/CircleArrowProcess"/>
    <dgm:cxn modelId="{210D2C23-600C-4AC7-B87E-909703CEDB82}" type="presParOf" srcId="{9DA1718D-300F-444A-8FC3-C73026D30B33}" destId="{6B370FD7-6EB3-4000-AE0D-892103A2A6BD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970E2-F4E0-4AE2-9F24-DB945DFD3557}">
      <dsp:nvSpPr>
        <dsp:cNvPr id="0" name=""/>
        <dsp:cNvSpPr/>
      </dsp:nvSpPr>
      <dsp:spPr>
        <a:xfrm>
          <a:off x="4380071" y="64154"/>
          <a:ext cx="3079432" cy="307943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Representation &amp; Symbols</a:t>
          </a:r>
          <a:endParaRPr lang="en-US" sz="2700" kern="1200" dirty="0"/>
        </a:p>
      </dsp:txBody>
      <dsp:txXfrm>
        <a:off x="4790662" y="603055"/>
        <a:ext cx="2258250" cy="1385744"/>
      </dsp:txXfrm>
    </dsp:sp>
    <dsp:sp modelId="{FF977FA2-0D7E-4F6A-B485-1A6155C1FF74}">
      <dsp:nvSpPr>
        <dsp:cNvPr id="0" name=""/>
        <dsp:cNvSpPr/>
      </dsp:nvSpPr>
      <dsp:spPr>
        <a:xfrm>
          <a:off x="5491233" y="1988799"/>
          <a:ext cx="3079432" cy="307943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Intuition and Experience</a:t>
          </a:r>
          <a:endParaRPr lang="en-US" sz="2700" kern="1200" dirty="0"/>
        </a:p>
      </dsp:txBody>
      <dsp:txXfrm>
        <a:off x="6433026" y="2784319"/>
        <a:ext cx="1847659" cy="1693687"/>
      </dsp:txXfrm>
    </dsp:sp>
    <dsp:sp modelId="{0BF2A661-B17A-420E-9B55-5620D81757C6}">
      <dsp:nvSpPr>
        <dsp:cNvPr id="0" name=""/>
        <dsp:cNvSpPr/>
      </dsp:nvSpPr>
      <dsp:spPr>
        <a:xfrm>
          <a:off x="3268909" y="1988799"/>
          <a:ext cx="3079432" cy="307943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External Environment</a:t>
          </a:r>
          <a:endParaRPr lang="en-US" sz="2700" kern="1200" dirty="0"/>
        </a:p>
      </dsp:txBody>
      <dsp:txXfrm>
        <a:off x="3558889" y="2784319"/>
        <a:ext cx="1847659" cy="16936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71B0C-FD99-4F5B-B02D-27C9BC762375}">
      <dsp:nvSpPr>
        <dsp:cNvPr id="0" name=""/>
        <dsp:cNvSpPr/>
      </dsp:nvSpPr>
      <dsp:spPr>
        <a:xfrm>
          <a:off x="1020409" y="0"/>
          <a:ext cx="1711156" cy="171133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B9B98-5B26-474A-918B-340A5A07550F}">
      <dsp:nvSpPr>
        <dsp:cNvPr id="0" name=""/>
        <dsp:cNvSpPr/>
      </dsp:nvSpPr>
      <dsp:spPr>
        <a:xfrm>
          <a:off x="1398205" y="619455"/>
          <a:ext cx="954922" cy="477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Determine design constraints</a:t>
          </a:r>
          <a:endParaRPr lang="en-US" sz="1100" b="1" kern="1200" dirty="0"/>
        </a:p>
      </dsp:txBody>
      <dsp:txXfrm>
        <a:off x="1398205" y="619455"/>
        <a:ext cx="954922" cy="477411"/>
      </dsp:txXfrm>
    </dsp:sp>
    <dsp:sp modelId="{19D67651-4A1C-4AC6-849C-0A2E4980A4B6}">
      <dsp:nvSpPr>
        <dsp:cNvPr id="0" name=""/>
        <dsp:cNvSpPr/>
      </dsp:nvSpPr>
      <dsp:spPr>
        <a:xfrm>
          <a:off x="545034" y="983413"/>
          <a:ext cx="1711156" cy="171133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5ADD80-16A4-48CD-835C-080E5D53D3FD}">
      <dsp:nvSpPr>
        <dsp:cNvPr id="0" name=""/>
        <dsp:cNvSpPr/>
      </dsp:nvSpPr>
      <dsp:spPr>
        <a:xfrm>
          <a:off x="920904" y="1604684"/>
          <a:ext cx="954922" cy="477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Develop design candidates</a:t>
          </a:r>
          <a:endParaRPr lang="en-US" sz="1100" b="1" kern="1200" dirty="0"/>
        </a:p>
      </dsp:txBody>
      <dsp:txXfrm>
        <a:off x="920904" y="1604684"/>
        <a:ext cx="954922" cy="477411"/>
      </dsp:txXfrm>
    </dsp:sp>
    <dsp:sp modelId="{92CE6E1B-E138-4722-8A14-439B762D501A}">
      <dsp:nvSpPr>
        <dsp:cNvPr id="0" name=""/>
        <dsp:cNvSpPr/>
      </dsp:nvSpPr>
      <dsp:spPr>
        <a:xfrm>
          <a:off x="1020409" y="1970457"/>
          <a:ext cx="1711156" cy="171133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729A46-4C0B-4979-B8DE-1AF0577ACB8E}">
      <dsp:nvSpPr>
        <dsp:cNvPr id="0" name=""/>
        <dsp:cNvSpPr/>
      </dsp:nvSpPr>
      <dsp:spPr>
        <a:xfrm>
          <a:off x="1398205" y="2589913"/>
          <a:ext cx="954922" cy="477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Select design artifact</a:t>
          </a:r>
          <a:endParaRPr lang="en-US" sz="1100" b="1" kern="1200" dirty="0"/>
        </a:p>
      </dsp:txBody>
      <dsp:txXfrm>
        <a:off x="1398205" y="2589913"/>
        <a:ext cx="954922" cy="477411"/>
      </dsp:txXfrm>
    </dsp:sp>
    <dsp:sp modelId="{6DAAC74D-334F-4B23-BDCF-54BFFAC0B430}">
      <dsp:nvSpPr>
        <dsp:cNvPr id="0" name=""/>
        <dsp:cNvSpPr/>
      </dsp:nvSpPr>
      <dsp:spPr>
        <a:xfrm>
          <a:off x="667007" y="3067324"/>
          <a:ext cx="1470098" cy="147080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70FD7-6EB3-4000-AE0D-892103A2A6BD}">
      <dsp:nvSpPr>
        <dsp:cNvPr id="0" name=""/>
        <dsp:cNvSpPr/>
      </dsp:nvSpPr>
      <dsp:spPr>
        <a:xfrm>
          <a:off x="920904" y="3575141"/>
          <a:ext cx="954922" cy="477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Artifact outcomes</a:t>
          </a:r>
          <a:endParaRPr lang="en-US" sz="1100" b="1" kern="1200" dirty="0"/>
        </a:p>
      </dsp:txBody>
      <dsp:txXfrm>
        <a:off x="920904" y="3575141"/>
        <a:ext cx="954922" cy="477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569" y="1973263"/>
            <a:ext cx="11778916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78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569" y="3641807"/>
            <a:ext cx="11778916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7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115" y="2231776"/>
            <a:ext cx="10315575" cy="14017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252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with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8239" y="3673485"/>
            <a:ext cx="10315575" cy="14017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15544" y="5608866"/>
            <a:ext cx="9746915" cy="1134836"/>
          </a:xfr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99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righ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245679" y="226244"/>
            <a:ext cx="7748251" cy="49881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751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lef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147589" y="226243"/>
            <a:ext cx="7748251" cy="49881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89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44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607" y="191386"/>
            <a:ext cx="11840143" cy="51327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6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2464" y="176904"/>
            <a:ext cx="5723021" cy="502897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245680" y="185366"/>
            <a:ext cx="5723021" cy="502897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12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653" y="297532"/>
            <a:ext cx="559092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653" y="1205665"/>
            <a:ext cx="5590923" cy="40761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94274"/>
            <a:ext cx="561874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1205665"/>
            <a:ext cx="5618747" cy="40761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54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925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995" y="58993"/>
            <a:ext cx="12067439" cy="6735212"/>
          </a:xfrm>
          <a:prstGeom prst="rect">
            <a:avLst/>
          </a:prstGeom>
          <a:solidFill>
            <a:schemeClr val="bg1"/>
          </a:solidFill>
          <a:ln w="1270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93690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3244" y="228601"/>
            <a:ext cx="7760369" cy="506529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2274" y="228600"/>
            <a:ext cx="3932237" cy="32004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8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91" y="5546558"/>
            <a:ext cx="10178863" cy="1251150"/>
          </a:xfr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30694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626" y="306942"/>
            <a:ext cx="3932237" cy="313838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735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607" y="191386"/>
            <a:ext cx="11826776" cy="5076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49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534651" y="60961"/>
            <a:ext cx="1596863" cy="6733243"/>
          </a:xfrm>
          <a:solidFill>
            <a:schemeClr val="bg1"/>
          </a:solidFill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1" y="60962"/>
            <a:ext cx="10353987" cy="6733243"/>
          </a:xfrm>
          <a:prstGeom prst="rect">
            <a:avLst/>
          </a:prstGeom>
          <a:solidFill>
            <a:schemeClr val="bg1"/>
          </a:solidFill>
          <a:ln w="1270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2955" y="491182"/>
            <a:ext cx="9923628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51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741" y="5592536"/>
            <a:ext cx="9726727" cy="115116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9E4D0"/>
              </a:gs>
            </a:gsLst>
            <a:path path="circle">
              <a:fillToRect l="50000" t="50000" r="50000" b="50000"/>
            </a:path>
            <a:tileRect/>
          </a:gradFill>
          <a:ln w="127000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297634" y="5465261"/>
            <a:ext cx="1894367" cy="1392741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58995" y="58996"/>
            <a:ext cx="12067439" cy="5344793"/>
          </a:xfrm>
          <a:prstGeom prst="rect">
            <a:avLst/>
          </a:prstGeom>
          <a:solidFill>
            <a:schemeClr val="bg1"/>
          </a:solidFill>
          <a:ln w="1270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740" y="133285"/>
            <a:ext cx="11901949" cy="5132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67" y="5802171"/>
            <a:ext cx="2323535" cy="71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0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lang="en-US" sz="3000" b="1" kern="1200" dirty="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Incorporating Evolutionary Fitness into Design Science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T. Grandon Gill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5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4800" dirty="0" smtClean="0"/>
              <a:t>The design task and design science</a:t>
            </a:r>
          </a:p>
          <a:p>
            <a:r>
              <a:rPr lang="en-US" sz="4800" dirty="0" smtClean="0"/>
              <a:t>The concept of fitness</a:t>
            </a:r>
          </a:p>
          <a:p>
            <a:r>
              <a:rPr lang="en-US" sz="4800" dirty="0" smtClean="0"/>
              <a:t>Refocusing design outcomes</a:t>
            </a:r>
          </a:p>
          <a:p>
            <a:r>
              <a:rPr lang="en-US" sz="4800" dirty="0" smtClean="0"/>
              <a:t>Conclusions</a:t>
            </a:r>
          </a:p>
          <a:p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7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is “design science” and why should we care about it?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Design Task and Design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0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69376"/>
              </p:ext>
            </p:extLst>
          </p:nvPr>
        </p:nvGraphicFramePr>
        <p:xfrm>
          <a:off x="169863" y="192088"/>
          <a:ext cx="11839575" cy="513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Worlds of Design</a:t>
            </a:r>
            <a:endParaRPr lang="en-US" dirty="0"/>
          </a:p>
        </p:txBody>
      </p:sp>
      <p:sp>
        <p:nvSpPr>
          <p:cNvPr id="5" name="Line Callout 2 4"/>
          <p:cNvSpPr/>
          <p:nvPr/>
        </p:nvSpPr>
        <p:spPr>
          <a:xfrm>
            <a:off x="8458768" y="304800"/>
            <a:ext cx="2819400" cy="1295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9942"/>
              <a:gd name="adj6" fmla="val -39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Principal focus of design science </a:t>
            </a:r>
            <a:r>
              <a:rPr lang="en-US" b="1" dirty="0" smtClean="0">
                <a:sym typeface="Wingdings" panose="05000000000000000000" pitchFamily="2" charset="2"/>
              </a:rPr>
              <a:t> end point is design artifact</a:t>
            </a:r>
            <a:endParaRPr lang="en-US" b="1" dirty="0"/>
          </a:p>
        </p:txBody>
      </p:sp>
      <p:sp>
        <p:nvSpPr>
          <p:cNvPr id="6" name="Cloud Callout 5"/>
          <p:cNvSpPr/>
          <p:nvPr/>
        </p:nvSpPr>
        <p:spPr>
          <a:xfrm>
            <a:off x="8763000" y="3124200"/>
            <a:ext cx="3200400" cy="1524000"/>
          </a:xfrm>
          <a:prstGeom prst="cloudCallout">
            <a:avLst>
              <a:gd name="adj1" fmla="val -65573"/>
              <a:gd name="adj2" fmla="val 593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Guides design through feelings and creativity </a:t>
            </a:r>
            <a:r>
              <a:rPr lang="en-US" b="1" dirty="0" smtClean="0">
                <a:sym typeface="Wingdings" panose="05000000000000000000" pitchFamily="2" charset="2"/>
              </a:rPr>
              <a:t> context driven</a:t>
            </a:r>
            <a:endParaRPr lang="en-US" b="1" dirty="0"/>
          </a:p>
        </p:txBody>
      </p:sp>
      <p:sp>
        <p:nvSpPr>
          <p:cNvPr id="7" name="Line Callout 3 6"/>
          <p:cNvSpPr/>
          <p:nvPr/>
        </p:nvSpPr>
        <p:spPr>
          <a:xfrm>
            <a:off x="457200" y="609600"/>
            <a:ext cx="2514600" cy="1371600"/>
          </a:xfrm>
          <a:prstGeom prst="borderCallout3">
            <a:avLst>
              <a:gd name="adj1" fmla="val 19680"/>
              <a:gd name="adj2" fmla="val 106114"/>
              <a:gd name="adj3" fmla="val 19163"/>
              <a:gd name="adj4" fmla="val 120613"/>
              <a:gd name="adj5" fmla="val 172765"/>
              <a:gd name="adj6" fmla="val 121458"/>
              <a:gd name="adj7" fmla="val 179630"/>
              <a:gd name="adj8" fmla="val 126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Real world determines ultimate success of the design artifact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721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9677400" y="457344"/>
            <a:ext cx="1926499" cy="3329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Cycle and Role of Design Science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54137931"/>
              </p:ext>
            </p:extLst>
          </p:nvPr>
        </p:nvGraphicFramePr>
        <p:xfrm>
          <a:off x="3962400" y="304800"/>
          <a:ext cx="3276600" cy="4538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rved Right Arrow 5"/>
          <p:cNvSpPr/>
          <p:nvPr/>
        </p:nvSpPr>
        <p:spPr>
          <a:xfrm rot="418749" flipV="1">
            <a:off x="3998576" y="718572"/>
            <a:ext cx="762000" cy="365001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24941" y="790316"/>
            <a:ext cx="1284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Intelligence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024941" y="190650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Design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054276" y="3022688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Choice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212022" y="2184280"/>
            <a:ext cx="9660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Real </a:t>
            </a:r>
          </a:p>
          <a:p>
            <a:pPr algn="ctr"/>
            <a:r>
              <a:rPr lang="en-US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World</a:t>
            </a:r>
            <a:endParaRPr lang="en-US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21" name="Elbow Connector 20"/>
          <p:cNvCxnSpPr>
            <a:stCxn id="19" idx="0"/>
          </p:cNvCxnSpPr>
          <p:nvPr/>
        </p:nvCxnSpPr>
        <p:spPr>
          <a:xfrm rot="5400000" flipH="1" flipV="1">
            <a:off x="1876486" y="-206433"/>
            <a:ext cx="1209299" cy="3572129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9" idx="2"/>
          </p:cNvCxnSpPr>
          <p:nvPr/>
        </p:nvCxnSpPr>
        <p:spPr>
          <a:xfrm rot="16200000" flipH="1">
            <a:off x="1813134" y="1897213"/>
            <a:ext cx="1259803" cy="3495929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26588" y="557189"/>
            <a:ext cx="2069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Presents constraints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371600" y="4331717"/>
            <a:ext cx="1830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Fitness landscape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317664" y="2169982"/>
            <a:ext cx="15748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Designer’s </a:t>
            </a:r>
          </a:p>
          <a:p>
            <a:pPr algn="ctr"/>
            <a:r>
              <a:rPr lang="en-US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Mind</a:t>
            </a:r>
          </a:p>
        </p:txBody>
      </p:sp>
      <p:cxnSp>
        <p:nvCxnSpPr>
          <p:cNvPr id="31" name="Elbow Connector 30"/>
          <p:cNvCxnSpPr>
            <a:stCxn id="30" idx="0"/>
          </p:cNvCxnSpPr>
          <p:nvPr/>
        </p:nvCxnSpPr>
        <p:spPr>
          <a:xfrm rot="5400000" flipH="1" flipV="1">
            <a:off x="2819593" y="1209927"/>
            <a:ext cx="245554" cy="1674556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53910" y="1527683"/>
            <a:ext cx="107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Creativity</a:t>
            </a:r>
            <a:endParaRPr lang="en-US" dirty="0"/>
          </a:p>
        </p:txBody>
      </p:sp>
      <p:cxnSp>
        <p:nvCxnSpPr>
          <p:cNvPr id="35" name="Elbow Connector 34"/>
          <p:cNvCxnSpPr>
            <a:stCxn id="30" idx="2"/>
          </p:cNvCxnSpPr>
          <p:nvPr/>
        </p:nvCxnSpPr>
        <p:spPr>
          <a:xfrm rot="16200000" flipH="1">
            <a:off x="2762778" y="2343293"/>
            <a:ext cx="359184" cy="1674556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86914" y="336834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Utility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7513109" y="2273553"/>
            <a:ext cx="20665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Design Science</a:t>
            </a:r>
          </a:p>
        </p:txBody>
      </p:sp>
      <p:cxnSp>
        <p:nvCxnSpPr>
          <p:cNvPr id="42" name="Elbow Connector 41"/>
          <p:cNvCxnSpPr/>
          <p:nvPr/>
        </p:nvCxnSpPr>
        <p:spPr>
          <a:xfrm rot="16200000" flipV="1">
            <a:off x="7390332" y="1373195"/>
            <a:ext cx="245554" cy="1674556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5400000">
            <a:off x="7405572" y="2023555"/>
            <a:ext cx="245554" cy="1674556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80065" y="1365173"/>
            <a:ext cx="1654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Formalized Processes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080064" y="3140024"/>
            <a:ext cx="1654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Estimates of Fitness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83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Applying the concept of evolutionary fitness to design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8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success of a design can be characterized as its “fitness”</a:t>
            </a:r>
          </a:p>
          <a:p>
            <a:r>
              <a:rPr lang="en-US" sz="3600" dirty="0" smtClean="0"/>
              <a:t>Two possible interpretations, inspired by biology: </a:t>
            </a:r>
          </a:p>
          <a:p>
            <a:pPr lvl="1"/>
            <a:r>
              <a:rPr lang="en-US" sz="3200" i="1" dirty="0" smtClean="0"/>
              <a:t>Fitness </a:t>
            </a:r>
            <a:r>
              <a:rPr lang="en-US" sz="3200" i="1" dirty="0"/>
              <a:t>Deﬁnition #1</a:t>
            </a:r>
            <a:r>
              <a:rPr lang="en-US" sz="3200" dirty="0"/>
              <a:t>. The ﬁtness of an organism describes its ability to survive at a high level of capacity over time.</a:t>
            </a:r>
          </a:p>
          <a:p>
            <a:pPr lvl="1"/>
            <a:r>
              <a:rPr lang="en-US" sz="3200" i="1" dirty="0"/>
              <a:t>Fitness Deﬁnition #2</a:t>
            </a:r>
            <a:r>
              <a:rPr lang="en-US" sz="3200" dirty="0"/>
              <a:t>. The ﬁtness of an organism describes its ability to reproduce—completely or in part—and evolve over successive generations</a:t>
            </a:r>
            <a:r>
              <a:rPr lang="en-US" sz="3200" dirty="0" smtClean="0"/>
              <a:t>.</a:t>
            </a:r>
          </a:p>
          <a:p>
            <a:r>
              <a:rPr lang="en-US" sz="3600" dirty="0" smtClean="0"/>
              <a:t>Concepts are related, but can sometimes work against each other</a:t>
            </a:r>
          </a:p>
          <a:p>
            <a:pPr lvl="1"/>
            <a:r>
              <a:rPr lang="en-US" sz="3200" i="1" dirty="0" smtClean="0"/>
              <a:t>Example: </a:t>
            </a:r>
            <a:r>
              <a:rPr lang="en-US" sz="3200" dirty="0" smtClean="0"/>
              <a:t>population dynamics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Fitness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22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69607" y="191386"/>
                <a:ext cx="12022393" cy="513278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600" u="sng" dirty="0" smtClean="0"/>
                  <a:t>Fitness #1</a:t>
                </a:r>
                <a:r>
                  <a:rPr lang="en-US" sz="3600" dirty="0" smtClean="0"/>
                  <a:t>: Looks at entire design (A) with respect to a specific context (</a:t>
                </a:r>
                <a:r>
                  <a:rPr lang="en-US" sz="3600" dirty="0" err="1" smtClean="0"/>
                  <a:t>i</a:t>
                </a:r>
                <a:r>
                  <a:rPr lang="en-US" sz="3600" dirty="0" smtClean="0"/>
                  <a:t>)</a:t>
                </a:r>
              </a:p>
              <a:p>
                <a:pPr marL="685800" lvl="2" indent="0">
                  <a:buNone/>
                </a:pPr>
                <a:r>
                  <a:rPr lang="en-US" sz="3200" dirty="0" err="1" smtClean="0"/>
                  <a:t>Fitness</a:t>
                </a:r>
                <a:r>
                  <a:rPr lang="en-US" sz="3200" baseline="-25000" dirty="0" err="1" smtClean="0"/>
                  <a:t>Ai</a:t>
                </a:r>
                <a:r>
                  <a:rPr lang="en-US" sz="3200" dirty="0" smtClean="0"/>
                  <a:t> = </a:t>
                </a:r>
                <a:r>
                  <a:rPr lang="en-US" sz="3200" i="1" dirty="0" smtClean="0"/>
                  <a:t>f</a:t>
                </a:r>
                <a:r>
                  <a:rPr lang="en-US" sz="3200" dirty="0" smtClean="0"/>
                  <a:t>(</a:t>
                </a:r>
                <a:r>
                  <a:rPr lang="en-US" sz="3200" dirty="0" err="1" smtClean="0"/>
                  <a:t>Design</a:t>
                </a:r>
                <a:r>
                  <a:rPr lang="en-US" sz="3200" baseline="-25000" dirty="0" err="1" smtClean="0"/>
                  <a:t>Ai</a:t>
                </a:r>
                <a:r>
                  <a:rPr lang="en-US" sz="3200" dirty="0" err="1" smtClean="0"/>
                  <a:t>,Context</a:t>
                </a:r>
                <a:r>
                  <a:rPr lang="en-US" sz="3200" baseline="-25000" dirty="0" err="1" smtClean="0"/>
                  <a:t>i</a:t>
                </a:r>
                <a:r>
                  <a:rPr lang="en-US" sz="3200" dirty="0" smtClean="0"/>
                  <a:t>)</a:t>
                </a:r>
              </a:p>
              <a:p>
                <a:pPr marL="0" indent="0">
                  <a:buNone/>
                </a:pPr>
                <a:r>
                  <a:rPr lang="en-US" sz="3600" u="sng" dirty="0"/>
                  <a:t>Fitness </a:t>
                </a:r>
                <a:r>
                  <a:rPr lang="en-US" sz="3600" u="sng" dirty="0" smtClean="0"/>
                  <a:t>#2</a:t>
                </a:r>
                <a:r>
                  <a:rPr lang="en-US" sz="3600" dirty="0" smtClean="0"/>
                  <a:t>: </a:t>
                </a:r>
                <a:r>
                  <a:rPr lang="en-US" sz="3600" dirty="0"/>
                  <a:t>Looks at </a:t>
                </a:r>
                <a:r>
                  <a:rPr lang="en-US" sz="3600" dirty="0" smtClean="0"/>
                  <a:t>design—in whole or in parts—across all possible contexts.  “Along the lines of…”</a:t>
                </a:r>
                <a:endParaRPr lang="en-US" sz="3600" dirty="0"/>
              </a:p>
              <a:p>
                <a:pPr marL="685800" lvl="2" indent="0">
                  <a:buNone/>
                </a:pPr>
                <a:r>
                  <a:rPr lang="en-US" sz="3200" dirty="0" err="1"/>
                  <a:t>Fitness</a:t>
                </a:r>
                <a:r>
                  <a:rPr lang="en-US" sz="3200" baseline="-25000" dirty="0" err="1"/>
                  <a:t>A</a:t>
                </a:r>
                <a:r>
                  <a:rPr lang="en-US" sz="32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3200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𝑠𝐴𝑖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DesignAi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Contexti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3200" dirty="0" smtClean="0"/>
              </a:p>
              <a:p>
                <a:pPr marL="1028700" lvl="3" indent="0">
                  <a:buNone/>
                </a:pPr>
                <a:r>
                  <a:rPr lang="en-US" sz="2400" dirty="0" smtClean="0"/>
                  <a:t>Where:</a:t>
                </a:r>
              </a:p>
              <a:p>
                <a:pPr marL="1371600" lvl="4" indent="0">
                  <a:buNone/>
                </a:pPr>
                <a:r>
                  <a:rPr lang="en-US" sz="2400" dirty="0" smtClean="0"/>
                  <a:t>p</a:t>
                </a:r>
                <a:r>
                  <a:rPr lang="en-US" sz="2400" baseline="-25000" dirty="0" smtClean="0"/>
                  <a:t>i</a:t>
                </a:r>
                <a:r>
                  <a:rPr lang="en-US" sz="2400" dirty="0" smtClean="0"/>
                  <a:t> is probability of </a:t>
                </a:r>
                <a:r>
                  <a:rPr lang="en-US" sz="2400" dirty="0" err="1" smtClean="0"/>
                  <a:t>Context</a:t>
                </a:r>
                <a:r>
                  <a:rPr lang="en-US" sz="2400" baseline="-25000" dirty="0" err="1" smtClean="0"/>
                  <a:t>i</a:t>
                </a:r>
                <a:r>
                  <a:rPr lang="en-US" sz="2400" dirty="0" smtClean="0"/>
                  <a:t> occurring over time frame being considered</a:t>
                </a:r>
              </a:p>
              <a:p>
                <a:pPr marL="1371600" lvl="4" indent="0">
                  <a:buNone/>
                </a:pPr>
                <a:r>
                  <a:rPr lang="en-US" sz="2400" dirty="0" err="1" smtClean="0"/>
                  <a:t>S</a:t>
                </a:r>
                <a:r>
                  <a:rPr lang="en-US" sz="2400" baseline="-25000" dirty="0" err="1" smtClean="0"/>
                  <a:t>Ai</a:t>
                </a:r>
                <a:r>
                  <a:rPr lang="en-US" sz="2400" dirty="0" smtClean="0"/>
                  <a:t> is fractional subset of </a:t>
                </a:r>
                <a:r>
                  <a:rPr lang="en-US" sz="2400" dirty="0" err="1" smtClean="0"/>
                  <a:t>Design</a:t>
                </a:r>
                <a:r>
                  <a:rPr lang="en-US" sz="2400" baseline="-25000" dirty="0" err="1" smtClean="0"/>
                  <a:t>A</a:t>
                </a:r>
                <a:r>
                  <a:rPr lang="en-US" sz="2400" dirty="0" smtClean="0"/>
                  <a:t> that is used in </a:t>
                </a:r>
                <a:r>
                  <a:rPr lang="en-US" sz="2400" dirty="0" err="1" smtClean="0"/>
                  <a:t>Context</a:t>
                </a:r>
                <a:r>
                  <a:rPr lang="en-US" sz="2400" baseline="-25000" dirty="0" err="1" smtClean="0"/>
                  <a:t>i</a:t>
                </a:r>
                <a:endParaRPr lang="en-US" sz="2400" baseline="-25000" dirty="0" smtClean="0"/>
              </a:p>
              <a:p>
                <a:pPr marL="1371600" lvl="4" indent="0">
                  <a:buNone/>
                </a:pPr>
                <a:r>
                  <a:rPr lang="en-US" sz="2400" dirty="0" smtClean="0"/>
                  <a:t>∑</a:t>
                </a:r>
                <a:r>
                  <a:rPr lang="en-US" sz="2400" i="1" baseline="-25000" dirty="0" err="1" smtClean="0"/>
                  <a:t>i</a:t>
                </a:r>
                <a:r>
                  <a:rPr lang="en-US" sz="2400" dirty="0" smtClean="0"/>
                  <a:t> sums across all contexts in which </a:t>
                </a:r>
                <a:r>
                  <a:rPr lang="en-US" sz="2400" dirty="0" err="1" smtClean="0"/>
                  <a:t>Design</a:t>
                </a:r>
                <a:r>
                  <a:rPr lang="en-US" sz="2400" baseline="-25000" dirty="0" err="1" smtClean="0"/>
                  <a:t>A</a:t>
                </a:r>
                <a:r>
                  <a:rPr lang="en-US" sz="2400" dirty="0" smtClean="0"/>
                  <a:t> may be applied in its entirety or in part</a:t>
                </a:r>
                <a:endParaRPr lang="en-US" sz="2400" baseline="-25000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9607" y="191386"/>
                <a:ext cx="12022393" cy="5132782"/>
              </a:xfrm>
              <a:blipFill rotWithShape="0">
                <a:blip r:embed="rId2"/>
                <a:stretch>
                  <a:fillRect l="-1572" t="-2850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in Design 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As components of a design interact, landscape becomes “rugged”. </a:t>
            </a:r>
          </a:p>
          <a:p>
            <a:pPr lvl="1"/>
            <a:r>
              <a:rPr lang="en-US" sz="2400" dirty="0" smtClean="0"/>
              <a:t>Example: ingredients in a recipe</a:t>
            </a:r>
          </a:p>
          <a:p>
            <a:r>
              <a:rPr lang="en-US" sz="2800" dirty="0" smtClean="0"/>
              <a:t>Rugged landscape characteristics</a:t>
            </a:r>
          </a:p>
          <a:p>
            <a:pPr lvl="1"/>
            <a:r>
              <a:rPr lang="en-US" sz="2400" dirty="0" smtClean="0"/>
              <a:t>Many local peaks</a:t>
            </a:r>
          </a:p>
          <a:p>
            <a:pPr lvl="1"/>
            <a:r>
              <a:rPr lang="en-US" sz="2400" dirty="0" smtClean="0"/>
              <a:t>Sharp drop-offs</a:t>
            </a:r>
          </a:p>
          <a:p>
            <a:pPr lvl="1"/>
            <a:r>
              <a:rPr lang="en-US" sz="2400" dirty="0" smtClean="0"/>
              <a:t>General rules fail to apply</a:t>
            </a:r>
          </a:p>
          <a:p>
            <a:pPr lvl="1"/>
            <a:r>
              <a:rPr lang="en-US" sz="2400" dirty="0" smtClean="0"/>
              <a:t>Landscape dynamics tend towards punctuated equilibrium, making prediction less reliable</a:t>
            </a:r>
          </a:p>
          <a:p>
            <a:r>
              <a:rPr lang="en-US" sz="2800" dirty="0" smtClean="0"/>
              <a:t>Implications</a:t>
            </a:r>
          </a:p>
          <a:p>
            <a:pPr lvl="1"/>
            <a:r>
              <a:rPr lang="en-US" sz="2400" dirty="0" smtClean="0"/>
              <a:t>Estimates of fitness (e.g., result of “science”) and intuition become weaker</a:t>
            </a:r>
          </a:p>
          <a:p>
            <a:pPr lvl="1"/>
            <a:r>
              <a:rPr lang="en-US" sz="2400" dirty="0" smtClean="0"/>
              <a:t>Status quo becomes increasingly attractive</a:t>
            </a:r>
          </a:p>
          <a:p>
            <a:pPr lvl="1"/>
            <a:r>
              <a:rPr lang="en-US" sz="2400" dirty="0" smtClean="0"/>
              <a:t>Imitation often yields better results than analysis</a:t>
            </a:r>
          </a:p>
          <a:p>
            <a:pPr lvl="1"/>
            <a:r>
              <a:rPr lang="en-US" sz="2400" i="1" dirty="0" smtClean="0"/>
              <a:t>Design science becomes irrelevant…?</a:t>
            </a:r>
            <a:endParaRPr lang="en-US" sz="24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and Complexity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76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Emphasizing reproduction over fit to a specific context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Refocusing Design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343400" y="788864"/>
            <a:ext cx="5181600" cy="4038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352800" y="1600200"/>
            <a:ext cx="4042329" cy="25908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6085" y="3816564"/>
            <a:ext cx="1211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Interesting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41054" y="2679969"/>
            <a:ext cx="79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Useful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66324" y="4191000"/>
            <a:ext cx="88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Elegant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903566" y="1143000"/>
            <a:ext cx="159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Decomposable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01000" y="2381981"/>
            <a:ext cx="2032586" cy="657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Embedded in Design System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825391" y="1951007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Open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1" y="2541471"/>
            <a:ext cx="990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Too</a:t>
            </a:r>
          </a:p>
          <a:p>
            <a:r>
              <a:rPr lang="en-US" b="1" dirty="0"/>
              <a:t>Useful?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36802" y="265644"/>
            <a:ext cx="122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Fitness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59067" y="4001230"/>
            <a:ext cx="1793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Usefulness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079372" y="3262566"/>
            <a:ext cx="738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Novel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35222" y="1512332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Malleable</a:t>
            </a:r>
            <a:endParaRPr lang="en-US" b="1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Usefulness vs. Fitness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8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57895" y="381001"/>
            <a:ext cx="8566427" cy="4343399"/>
            <a:chOff x="1857895" y="381001"/>
            <a:chExt cx="8566427" cy="6176665"/>
          </a:xfrm>
        </p:grpSpPr>
        <p:sp>
          <p:nvSpPr>
            <p:cNvPr id="4" name="TextBox 3"/>
            <p:cNvSpPr txBox="1"/>
            <p:nvPr/>
          </p:nvSpPr>
          <p:spPr>
            <a:xfrm>
              <a:off x="1905001" y="5181601"/>
              <a:ext cx="15624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Interesting</a:t>
              </a:r>
              <a:endParaRPr lang="en-US" sz="2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05001" y="6096001"/>
              <a:ext cx="1128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Elegant</a:t>
              </a:r>
              <a:endParaRPr lang="en-US" sz="24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02867" y="434822"/>
              <a:ext cx="20779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Decomposable</a:t>
              </a:r>
              <a:endParaRPr lang="en-US" sz="2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57895" y="2861102"/>
              <a:ext cx="20325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Embedded in Design System</a:t>
              </a:r>
              <a:endParaRPr lang="en-US" sz="2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02867" y="2024391"/>
              <a:ext cx="8787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Open</a:t>
              </a:r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05001" y="4185897"/>
              <a:ext cx="9246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Novel</a:t>
              </a:r>
              <a:endParaRPr lang="en-US" sz="2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02866" y="1227413"/>
              <a:ext cx="1460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Malleable</a:t>
              </a:r>
              <a:endParaRPr lang="en-US" sz="2400" b="1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191000" y="381001"/>
              <a:ext cx="1600200" cy="112965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91000" y="1510659"/>
              <a:ext cx="1600200" cy="98164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62269" y="3237107"/>
              <a:ext cx="2390931" cy="1"/>
            </a:xfrm>
            <a:prstGeom prst="line">
              <a:avLst/>
            </a:prstGeom>
            <a:ln>
              <a:tailEnd type="stealt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202868" y="4370564"/>
              <a:ext cx="2350333" cy="1"/>
            </a:xfrm>
            <a:prstGeom prst="line">
              <a:avLst/>
            </a:prstGeom>
            <a:ln>
              <a:tailEnd type="stealt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4195372" y="5366265"/>
              <a:ext cx="2357828" cy="2"/>
            </a:xfrm>
            <a:prstGeom prst="line">
              <a:avLst/>
            </a:prstGeom>
            <a:ln>
              <a:tailEnd type="stealt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162269" y="6280668"/>
              <a:ext cx="2400300" cy="1"/>
            </a:xfrm>
            <a:prstGeom prst="line">
              <a:avLst/>
            </a:prstGeom>
            <a:ln>
              <a:tailEnd type="stealt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762469" y="1506910"/>
              <a:ext cx="800100" cy="3748"/>
            </a:xfrm>
            <a:prstGeom prst="line">
              <a:avLst/>
            </a:prstGeom>
            <a:ln>
              <a:tailEnd type="stealt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763063" y="1028847"/>
              <a:ext cx="366125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Promotes Modification</a:t>
              </a:r>
            </a:p>
            <a:p>
              <a:r>
                <a:rPr lang="en-US" sz="2400" b="1" dirty="0"/>
                <a:t>(Mutation, </a:t>
              </a:r>
              <a:r>
                <a:rPr lang="en-US" sz="2400" b="1" dirty="0"/>
                <a:t>R</a:t>
              </a:r>
              <a:r>
                <a:rPr lang="en-US" sz="2400" b="1" dirty="0"/>
                <a:t>ecombination)</a:t>
              </a:r>
              <a:endParaRPr lang="en-US" sz="24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8046" y="2821608"/>
              <a:ext cx="324678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Promotes Quality, </a:t>
              </a:r>
            </a:p>
            <a:p>
              <a:r>
                <a:rPr lang="en-US" sz="2400" b="1" dirty="0"/>
                <a:t>Consistency, Motivation</a:t>
              </a:r>
              <a:endParaRPr lang="en-US" sz="2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36829" y="4139731"/>
              <a:ext cx="2610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Promotes Diversity</a:t>
              </a:r>
              <a:endParaRPr lang="en-US" sz="2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788046" y="5135433"/>
              <a:ext cx="26441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Promotes Diffusion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95541" y="6049835"/>
              <a:ext cx="271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Promotes Longevity</a:t>
              </a:r>
              <a:endParaRPr lang="en-US" sz="2400" b="1" dirty="0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Fitness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Why should we care about design fitness?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4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an increasingly complex environment, predicting usefulness based on an initial design becomes increasingly difficult</a:t>
            </a:r>
          </a:p>
          <a:p>
            <a:pPr lvl="1"/>
            <a:r>
              <a:rPr lang="en-US" sz="2400" dirty="0" smtClean="0"/>
              <a:t>Example: increasing acceptance of agile methodologies</a:t>
            </a:r>
          </a:p>
          <a:p>
            <a:r>
              <a:rPr lang="en-US" sz="2800" dirty="0" smtClean="0"/>
              <a:t>Offers insights not necessarily self-evident (or, at least, justifications for insights)</a:t>
            </a:r>
          </a:p>
          <a:p>
            <a:r>
              <a:rPr lang="en-US" sz="2800" dirty="0" smtClean="0"/>
              <a:t>Can be applied in a practical manner</a:t>
            </a:r>
          </a:p>
          <a:p>
            <a:r>
              <a:rPr lang="en-US" sz="2800" dirty="0" smtClean="0"/>
              <a:t>Takes a longer-term view of design</a:t>
            </a:r>
          </a:p>
          <a:p>
            <a:pPr lvl="1"/>
            <a:r>
              <a:rPr lang="en-US" sz="2400" dirty="0" smtClean="0"/>
              <a:t>More suitable as a research focus given publication cycles</a:t>
            </a:r>
          </a:p>
          <a:p>
            <a:r>
              <a:rPr lang="en-US" sz="2800" dirty="0" smtClean="0"/>
              <a:t>Offers many research opportunities</a:t>
            </a:r>
          </a:p>
          <a:p>
            <a:pPr lvl="1"/>
            <a:r>
              <a:rPr lang="en-US" sz="2400" dirty="0" smtClean="0"/>
              <a:t>Validating proposed design characteristics</a:t>
            </a:r>
          </a:p>
          <a:p>
            <a:pPr lvl="1"/>
            <a:r>
              <a:rPr lang="en-US" sz="2400" dirty="0" smtClean="0"/>
              <a:t>Cross-fertilization with other biologically-inspired research areas, such as genetic algorithms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Fitness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03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hortIntroductionTemplat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E4B996C-2A43-40D2-92CA-F37634F64594}" vid="{BDAA6A66-F949-4D59-B341-0E802E8FA7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CohortIntroductionTemplate</Template>
  <TotalTime>8569</TotalTime>
  <Words>505</Words>
  <Application>Microsoft Office PowerPoint</Application>
  <PresentationFormat>Widescreen</PresentationFormat>
  <Paragraphs>108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Gill Sans MT</vt:lpstr>
      <vt:lpstr>Wingdings</vt:lpstr>
      <vt:lpstr>CohortIntroductionTemplate</vt:lpstr>
      <vt:lpstr>By T. Grandon Gill</vt:lpstr>
      <vt:lpstr>Overview</vt:lpstr>
      <vt:lpstr>The Design Task and Design Science</vt:lpstr>
      <vt:lpstr>Three Worlds of Design</vt:lpstr>
      <vt:lpstr>Design Cycle and Role of Design Science</vt:lpstr>
      <vt:lpstr>Fitness</vt:lpstr>
      <vt:lpstr>Nature of Fitness</vt:lpstr>
      <vt:lpstr>Interpretation in Design Context</vt:lpstr>
      <vt:lpstr>Fitness and Complexity</vt:lpstr>
      <vt:lpstr>Refocusing Design Outcomes</vt:lpstr>
      <vt:lpstr>Usefulness vs. Fitness</vt:lpstr>
      <vt:lpstr>Effects of Fitness Characteristics</vt:lpstr>
      <vt:lpstr>Conclusions</vt:lpstr>
      <vt:lpstr>Benefits of Fitness Approach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T. Grandon Gill</dc:creator>
  <cp:lastModifiedBy>Grandon Gill</cp:lastModifiedBy>
  <cp:revision>45</cp:revision>
  <dcterms:created xsi:type="dcterms:W3CDTF">2010-09-22T14:23:25Z</dcterms:created>
  <dcterms:modified xsi:type="dcterms:W3CDTF">2015-08-18T12:39:00Z</dcterms:modified>
</cp:coreProperties>
</file>